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7"/>
  </p:handoutMasterIdLst>
  <p:sldIdLst>
    <p:sldId id="256" r:id="rId2"/>
    <p:sldId id="257" r:id="rId3"/>
    <p:sldId id="269" r:id="rId4"/>
    <p:sldId id="270" r:id="rId5"/>
    <p:sldId id="271" r:id="rId6"/>
    <p:sldId id="272" r:id="rId7"/>
    <p:sldId id="267" r:id="rId8"/>
    <p:sldId id="259" r:id="rId9"/>
    <p:sldId id="268" r:id="rId10"/>
    <p:sldId id="263" r:id="rId11"/>
    <p:sldId id="258" r:id="rId12"/>
    <p:sldId id="260" r:id="rId13"/>
    <p:sldId id="261" r:id="rId14"/>
    <p:sldId id="273" r:id="rId15"/>
    <p:sldId id="274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0E595C-41FD-4CFA-A40D-133181F87A4A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16BA49D7-F946-44F8-B149-300A2F5418B9}">
      <dgm:prSet phldrT="[テキスト]"/>
      <dgm:spPr>
        <a:xfrm>
          <a:off x="1426157" y="192906"/>
          <a:ext cx="2688336" cy="268833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kumimoji="1" lang="en-US" altLang="ja-JP" b="1">
              <a:solidFill>
                <a:sysClr val="window" lastClr="FFFFFF"/>
              </a:solidFill>
              <a:latin typeface="Century"/>
              <a:ea typeface="ＭＳ 明朝" panose="02020609040205080304" pitchFamily="17" charset="-128"/>
              <a:cs typeface="+mn-cs"/>
            </a:rPr>
            <a:t>Plan</a:t>
          </a:r>
          <a:endParaRPr kumimoji="1" lang="ja-JP" altLang="en-US">
            <a:solidFill>
              <a:sysClr val="window" lastClr="FFFFFF"/>
            </a:solidFill>
            <a:latin typeface="Century"/>
            <a:ea typeface="ＭＳ 明朝" panose="02020609040205080304" pitchFamily="17" charset="-128"/>
            <a:cs typeface="+mn-cs"/>
          </a:endParaRPr>
        </a:p>
      </dgm:t>
    </dgm:pt>
    <dgm:pt modelId="{2A565E58-69AA-4545-965E-96BC116E05B9}" type="parTrans" cxnId="{0412F25A-B1A4-47CA-B161-BA86F3D0F3C1}">
      <dgm:prSet/>
      <dgm:spPr/>
      <dgm:t>
        <a:bodyPr/>
        <a:lstStyle/>
        <a:p>
          <a:endParaRPr kumimoji="1" lang="ja-JP" altLang="en-US"/>
        </a:p>
      </dgm:t>
    </dgm:pt>
    <dgm:pt modelId="{EC36E174-4A86-4326-85B8-477C95057A8F}" type="sibTrans" cxnId="{0412F25A-B1A4-47CA-B161-BA86F3D0F3C1}">
      <dgm:prSet/>
      <dgm:spPr/>
      <dgm:t>
        <a:bodyPr/>
        <a:lstStyle/>
        <a:p>
          <a:endParaRPr kumimoji="1" lang="ja-JP" altLang="en-US"/>
        </a:p>
      </dgm:t>
    </dgm:pt>
    <dgm:pt modelId="{AE0F1F3F-DF50-48ED-ABED-867530361D50}">
      <dgm:prSet phldrT="[テキスト]"/>
      <dgm:spPr>
        <a:xfrm>
          <a:off x="1426157" y="283157"/>
          <a:ext cx="2688336" cy="268833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kumimoji="1" lang="en-US" altLang="ja-JP">
              <a:solidFill>
                <a:sysClr val="window" lastClr="FFFFFF"/>
              </a:solidFill>
              <a:latin typeface="Century"/>
              <a:ea typeface="ＭＳ 明朝" panose="02020609040205080304" pitchFamily="17" charset="-128"/>
              <a:cs typeface="+mn-cs"/>
            </a:rPr>
            <a:t>Do</a:t>
          </a:r>
          <a:endParaRPr kumimoji="1" lang="ja-JP" altLang="en-US">
            <a:solidFill>
              <a:sysClr val="window" lastClr="FFFFFF"/>
            </a:solidFill>
            <a:latin typeface="Century"/>
            <a:ea typeface="ＭＳ 明朝" panose="02020609040205080304" pitchFamily="17" charset="-128"/>
            <a:cs typeface="+mn-cs"/>
          </a:endParaRPr>
        </a:p>
      </dgm:t>
    </dgm:pt>
    <dgm:pt modelId="{EE4E98D3-09D6-4169-8CEA-AF6656E5DC23}" type="parTrans" cxnId="{C8E9779E-2D77-4080-8A90-8CCA4061113C}">
      <dgm:prSet/>
      <dgm:spPr/>
      <dgm:t>
        <a:bodyPr/>
        <a:lstStyle/>
        <a:p>
          <a:endParaRPr kumimoji="1" lang="ja-JP" altLang="en-US"/>
        </a:p>
      </dgm:t>
    </dgm:pt>
    <dgm:pt modelId="{3CF2D632-0AAF-48B6-B548-A7D517165C7D}" type="sibTrans" cxnId="{C8E9779E-2D77-4080-8A90-8CCA4061113C}">
      <dgm:prSet/>
      <dgm:spPr/>
      <dgm:t>
        <a:bodyPr/>
        <a:lstStyle/>
        <a:p>
          <a:endParaRPr kumimoji="1" lang="ja-JP" altLang="en-US"/>
        </a:p>
      </dgm:t>
    </dgm:pt>
    <dgm:pt modelId="{A243DAC4-D393-44B0-8F4A-390D83786DB6}">
      <dgm:prSet phldrT="[テキスト]"/>
      <dgm:spPr>
        <a:xfrm>
          <a:off x="1335906" y="192906"/>
          <a:ext cx="2688336" cy="268833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kumimoji="1" lang="en-US" altLang="ja-JP">
              <a:solidFill>
                <a:sysClr val="window" lastClr="FFFFFF"/>
              </a:solidFill>
              <a:latin typeface="Century"/>
              <a:ea typeface="ＭＳ 明朝" panose="02020609040205080304" pitchFamily="17" charset="-128"/>
              <a:cs typeface="+mn-cs"/>
            </a:rPr>
            <a:t>Action</a:t>
          </a:r>
        </a:p>
      </dgm:t>
    </dgm:pt>
    <dgm:pt modelId="{3460F0E6-2C1A-450D-8D5B-7B4A5B1BA5AA}" type="parTrans" cxnId="{AA0DEF87-0178-4CC6-BF46-5321352CE4A3}">
      <dgm:prSet/>
      <dgm:spPr/>
      <dgm:t>
        <a:bodyPr/>
        <a:lstStyle/>
        <a:p>
          <a:endParaRPr kumimoji="1" lang="ja-JP" altLang="en-US"/>
        </a:p>
      </dgm:t>
    </dgm:pt>
    <dgm:pt modelId="{0E3AA80A-53B6-405D-9360-3BBECE671E8B}" type="sibTrans" cxnId="{AA0DEF87-0178-4CC6-BF46-5321352CE4A3}">
      <dgm:prSet/>
      <dgm:spPr/>
      <dgm:t>
        <a:bodyPr/>
        <a:lstStyle/>
        <a:p>
          <a:endParaRPr kumimoji="1" lang="ja-JP" altLang="en-US"/>
        </a:p>
      </dgm:t>
    </dgm:pt>
    <dgm:pt modelId="{53BC3CA7-41FC-4A59-93DD-100FF3DEDD24}">
      <dgm:prSet phldrT="[テキスト]"/>
      <dgm:spPr>
        <a:xfrm>
          <a:off x="1335906" y="283157"/>
          <a:ext cx="2688336" cy="2688336"/>
        </a:xfr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kumimoji="1" lang="en-US" altLang="ja-JP">
              <a:solidFill>
                <a:sysClr val="window" lastClr="FFFFFF"/>
              </a:solidFill>
              <a:latin typeface="Century"/>
              <a:ea typeface="ＭＳ 明朝" panose="02020609040205080304" pitchFamily="17" charset="-128"/>
              <a:cs typeface="+mn-cs"/>
            </a:rPr>
            <a:t>Check</a:t>
          </a:r>
        </a:p>
      </dgm:t>
    </dgm:pt>
    <dgm:pt modelId="{874D4E67-AD5D-465D-BD56-772D33AE42A8}" type="parTrans" cxnId="{D36045D7-AE25-4B41-AA28-11B8D08A949E}">
      <dgm:prSet/>
      <dgm:spPr/>
      <dgm:t>
        <a:bodyPr/>
        <a:lstStyle/>
        <a:p>
          <a:endParaRPr kumimoji="1" lang="ja-JP" altLang="en-US"/>
        </a:p>
      </dgm:t>
    </dgm:pt>
    <dgm:pt modelId="{59338C98-8A98-49E4-A6A7-88FF0552E11B}" type="sibTrans" cxnId="{D36045D7-AE25-4B41-AA28-11B8D08A949E}">
      <dgm:prSet/>
      <dgm:spPr/>
      <dgm:t>
        <a:bodyPr/>
        <a:lstStyle/>
        <a:p>
          <a:endParaRPr kumimoji="1" lang="ja-JP" altLang="en-US"/>
        </a:p>
      </dgm:t>
    </dgm:pt>
    <dgm:pt modelId="{77349732-BEB9-4294-BD99-2F55112C57A5}" type="pres">
      <dgm:prSet presAssocID="{8F0E595C-41FD-4CFA-A40D-133181F87A4A}" presName="compositeShape" presStyleCnt="0">
        <dgm:presLayoutVars>
          <dgm:chMax val="7"/>
          <dgm:dir/>
          <dgm:resizeHandles val="exact"/>
        </dgm:presLayoutVars>
      </dgm:prSet>
      <dgm:spPr/>
    </dgm:pt>
    <dgm:pt modelId="{04A97279-FA50-42EC-B912-B48756E90D50}" type="pres">
      <dgm:prSet presAssocID="{8F0E595C-41FD-4CFA-A40D-133181F87A4A}" presName="wedge1" presStyleLbl="node1" presStyleIdx="0" presStyleCnt="4"/>
      <dgm:spPr>
        <a:prstGeom prst="pie">
          <a:avLst>
            <a:gd name="adj1" fmla="val 16200000"/>
            <a:gd name="adj2" fmla="val 0"/>
          </a:avLst>
        </a:prstGeom>
      </dgm:spPr>
      <dgm:t>
        <a:bodyPr/>
        <a:lstStyle/>
        <a:p>
          <a:endParaRPr kumimoji="1" lang="ja-JP" altLang="en-US"/>
        </a:p>
      </dgm:t>
    </dgm:pt>
    <dgm:pt modelId="{63792E06-8657-42C8-BAC6-CCE04B33F079}" type="pres">
      <dgm:prSet presAssocID="{8F0E595C-41FD-4CFA-A40D-133181F87A4A}" presName="dummy1a" presStyleCnt="0"/>
      <dgm:spPr/>
    </dgm:pt>
    <dgm:pt modelId="{43D66099-00E4-4338-AE67-5558ABA931A9}" type="pres">
      <dgm:prSet presAssocID="{8F0E595C-41FD-4CFA-A40D-133181F87A4A}" presName="dummy1b" presStyleCnt="0"/>
      <dgm:spPr/>
    </dgm:pt>
    <dgm:pt modelId="{513AF1F1-7C3F-4711-8987-58BA5B1A0279}" type="pres">
      <dgm:prSet presAssocID="{8F0E595C-41FD-4CFA-A40D-133181F87A4A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86A4437-CFC9-46E8-A6A9-CBC084FE97B2}" type="pres">
      <dgm:prSet presAssocID="{8F0E595C-41FD-4CFA-A40D-133181F87A4A}" presName="wedge2" presStyleLbl="node1" presStyleIdx="1" presStyleCnt="4"/>
      <dgm:spPr>
        <a:prstGeom prst="pie">
          <a:avLst>
            <a:gd name="adj1" fmla="val 0"/>
            <a:gd name="adj2" fmla="val 5400000"/>
          </a:avLst>
        </a:prstGeom>
      </dgm:spPr>
      <dgm:t>
        <a:bodyPr/>
        <a:lstStyle/>
        <a:p>
          <a:endParaRPr kumimoji="1" lang="ja-JP" altLang="en-US"/>
        </a:p>
      </dgm:t>
    </dgm:pt>
    <dgm:pt modelId="{A5EBC7EA-D5D8-4031-97DB-898C52477C52}" type="pres">
      <dgm:prSet presAssocID="{8F0E595C-41FD-4CFA-A40D-133181F87A4A}" presName="dummy2a" presStyleCnt="0"/>
      <dgm:spPr/>
    </dgm:pt>
    <dgm:pt modelId="{973E4884-DE2B-4F84-B32E-AD9D9F8A291C}" type="pres">
      <dgm:prSet presAssocID="{8F0E595C-41FD-4CFA-A40D-133181F87A4A}" presName="dummy2b" presStyleCnt="0"/>
      <dgm:spPr/>
    </dgm:pt>
    <dgm:pt modelId="{5F5021BC-7620-468B-A811-AB4C3E2B6C93}" type="pres">
      <dgm:prSet presAssocID="{8F0E595C-41FD-4CFA-A40D-133181F87A4A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355ECD8-0C93-4A69-9CC2-9257117EA076}" type="pres">
      <dgm:prSet presAssocID="{8F0E595C-41FD-4CFA-A40D-133181F87A4A}" presName="wedge3" presStyleLbl="node1" presStyleIdx="2" presStyleCnt="4"/>
      <dgm:spPr>
        <a:prstGeom prst="pie">
          <a:avLst>
            <a:gd name="adj1" fmla="val 5400000"/>
            <a:gd name="adj2" fmla="val 10800000"/>
          </a:avLst>
        </a:prstGeom>
      </dgm:spPr>
      <dgm:t>
        <a:bodyPr/>
        <a:lstStyle/>
        <a:p>
          <a:endParaRPr kumimoji="1" lang="ja-JP" altLang="en-US"/>
        </a:p>
      </dgm:t>
    </dgm:pt>
    <dgm:pt modelId="{7E3C1988-D724-44D7-8A56-952584D7D388}" type="pres">
      <dgm:prSet presAssocID="{8F0E595C-41FD-4CFA-A40D-133181F87A4A}" presName="dummy3a" presStyleCnt="0"/>
      <dgm:spPr/>
    </dgm:pt>
    <dgm:pt modelId="{BC1CC6CF-EED1-4EFF-863C-2F7A1C788AA7}" type="pres">
      <dgm:prSet presAssocID="{8F0E595C-41FD-4CFA-A40D-133181F87A4A}" presName="dummy3b" presStyleCnt="0"/>
      <dgm:spPr/>
    </dgm:pt>
    <dgm:pt modelId="{BE7BB481-E47A-4F6E-B03E-4D4A7A506EC7}" type="pres">
      <dgm:prSet presAssocID="{8F0E595C-41FD-4CFA-A40D-133181F87A4A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8FFBD3A-1E89-4476-A390-082ACAF068D9}" type="pres">
      <dgm:prSet presAssocID="{8F0E595C-41FD-4CFA-A40D-133181F87A4A}" presName="wedge4" presStyleLbl="node1" presStyleIdx="3" presStyleCnt="4"/>
      <dgm:spPr>
        <a:prstGeom prst="pie">
          <a:avLst>
            <a:gd name="adj1" fmla="val 10800000"/>
            <a:gd name="adj2" fmla="val 16200000"/>
          </a:avLst>
        </a:prstGeom>
      </dgm:spPr>
      <dgm:t>
        <a:bodyPr/>
        <a:lstStyle/>
        <a:p>
          <a:endParaRPr kumimoji="1" lang="ja-JP" altLang="en-US"/>
        </a:p>
      </dgm:t>
    </dgm:pt>
    <dgm:pt modelId="{AB987B56-3890-4625-981C-694098DC2226}" type="pres">
      <dgm:prSet presAssocID="{8F0E595C-41FD-4CFA-A40D-133181F87A4A}" presName="dummy4a" presStyleCnt="0"/>
      <dgm:spPr/>
    </dgm:pt>
    <dgm:pt modelId="{CDCBCBD2-E63D-44AA-965B-F9F619C8167A}" type="pres">
      <dgm:prSet presAssocID="{8F0E595C-41FD-4CFA-A40D-133181F87A4A}" presName="dummy4b" presStyleCnt="0"/>
      <dgm:spPr/>
    </dgm:pt>
    <dgm:pt modelId="{0563D7C9-615E-4625-A833-0DB2629CA047}" type="pres">
      <dgm:prSet presAssocID="{8F0E595C-41FD-4CFA-A40D-133181F87A4A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6B89B36-6DB3-4B7F-985C-23E62842A116}" type="pres">
      <dgm:prSet presAssocID="{EC36E174-4A86-4326-85B8-477C95057A8F}" presName="arrowWedge1" presStyleLbl="fgSibTrans2D1" presStyleIdx="0" presStyleCnt="4"/>
      <dgm:spPr>
        <a:xfrm>
          <a:off x="1259736" y="26485"/>
          <a:ext cx="3021177" cy="3021177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0FF669F9-B5FC-432C-96A2-91BC4D8C47E5}" type="pres">
      <dgm:prSet presAssocID="{3CF2D632-0AAF-48B6-B548-A7D517165C7D}" presName="arrowWedge2" presStyleLbl="fgSibTrans2D1" presStyleIdx="1" presStyleCnt="4"/>
      <dgm:spPr>
        <a:xfrm>
          <a:off x="1259736" y="116736"/>
          <a:ext cx="3021177" cy="3021177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76958830-DFCB-4481-99F2-231B0DA8D505}" type="pres">
      <dgm:prSet presAssocID="{59338C98-8A98-49E4-A6A7-88FF0552E11B}" presName="arrowWedge3" presStyleLbl="fgSibTrans2D1" presStyleIdx="2" presStyleCnt="4"/>
      <dgm:spPr>
        <a:xfrm>
          <a:off x="1169485" y="116736"/>
          <a:ext cx="3021177" cy="3021177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6F9A9D90-95B0-46F5-85B1-60740EA17D4C}" type="pres">
      <dgm:prSet presAssocID="{0E3AA80A-53B6-405D-9360-3BBECE671E8B}" presName="arrowWedge4" presStyleLbl="fgSibTrans2D1" presStyleIdx="3" presStyleCnt="4"/>
      <dgm:spPr>
        <a:xfrm>
          <a:off x="1169485" y="26485"/>
          <a:ext cx="3021177" cy="3021177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</dgm:ptLst>
  <dgm:cxnLst>
    <dgm:cxn modelId="{E369B772-6DB8-4648-A905-689A8FA15672}" type="presOf" srcId="{53BC3CA7-41FC-4A59-93DD-100FF3DEDD24}" destId="{BE7BB481-E47A-4F6E-B03E-4D4A7A506EC7}" srcOrd="1" destOrd="0" presId="urn:microsoft.com/office/officeart/2005/8/layout/cycle8"/>
    <dgm:cxn modelId="{DC9F7C0B-67D2-4ECE-A79B-B39302295F1C}" type="presOf" srcId="{AE0F1F3F-DF50-48ED-ABED-867530361D50}" destId="{386A4437-CFC9-46E8-A6A9-CBC084FE97B2}" srcOrd="0" destOrd="0" presId="urn:microsoft.com/office/officeart/2005/8/layout/cycle8"/>
    <dgm:cxn modelId="{C8E9779E-2D77-4080-8A90-8CCA4061113C}" srcId="{8F0E595C-41FD-4CFA-A40D-133181F87A4A}" destId="{AE0F1F3F-DF50-48ED-ABED-867530361D50}" srcOrd="1" destOrd="0" parTransId="{EE4E98D3-09D6-4169-8CEA-AF6656E5DC23}" sibTransId="{3CF2D632-0AAF-48B6-B548-A7D517165C7D}"/>
    <dgm:cxn modelId="{18003A9C-6896-4131-9D9D-6E1448D8008C}" type="presOf" srcId="{A243DAC4-D393-44B0-8F4A-390D83786DB6}" destId="{C8FFBD3A-1E89-4476-A390-082ACAF068D9}" srcOrd="0" destOrd="0" presId="urn:microsoft.com/office/officeart/2005/8/layout/cycle8"/>
    <dgm:cxn modelId="{3FBF9D6C-C51F-4549-B2ED-4057C2795124}" type="presOf" srcId="{AE0F1F3F-DF50-48ED-ABED-867530361D50}" destId="{5F5021BC-7620-468B-A811-AB4C3E2B6C93}" srcOrd="1" destOrd="0" presId="urn:microsoft.com/office/officeart/2005/8/layout/cycle8"/>
    <dgm:cxn modelId="{C06CF966-01F7-44E8-AD0A-154837152091}" type="presOf" srcId="{16BA49D7-F946-44F8-B149-300A2F5418B9}" destId="{513AF1F1-7C3F-4711-8987-58BA5B1A0279}" srcOrd="1" destOrd="0" presId="urn:microsoft.com/office/officeart/2005/8/layout/cycle8"/>
    <dgm:cxn modelId="{D36045D7-AE25-4B41-AA28-11B8D08A949E}" srcId="{8F0E595C-41FD-4CFA-A40D-133181F87A4A}" destId="{53BC3CA7-41FC-4A59-93DD-100FF3DEDD24}" srcOrd="2" destOrd="0" parTransId="{874D4E67-AD5D-465D-BD56-772D33AE42A8}" sibTransId="{59338C98-8A98-49E4-A6A7-88FF0552E11B}"/>
    <dgm:cxn modelId="{AA0DEF87-0178-4CC6-BF46-5321352CE4A3}" srcId="{8F0E595C-41FD-4CFA-A40D-133181F87A4A}" destId="{A243DAC4-D393-44B0-8F4A-390D83786DB6}" srcOrd="3" destOrd="0" parTransId="{3460F0E6-2C1A-450D-8D5B-7B4A5B1BA5AA}" sibTransId="{0E3AA80A-53B6-405D-9360-3BBECE671E8B}"/>
    <dgm:cxn modelId="{0412F25A-B1A4-47CA-B161-BA86F3D0F3C1}" srcId="{8F0E595C-41FD-4CFA-A40D-133181F87A4A}" destId="{16BA49D7-F946-44F8-B149-300A2F5418B9}" srcOrd="0" destOrd="0" parTransId="{2A565E58-69AA-4545-965E-96BC116E05B9}" sibTransId="{EC36E174-4A86-4326-85B8-477C95057A8F}"/>
    <dgm:cxn modelId="{B94F13D4-7B75-477F-854A-4E556644A632}" type="presOf" srcId="{53BC3CA7-41FC-4A59-93DD-100FF3DEDD24}" destId="{6355ECD8-0C93-4A69-9CC2-9257117EA076}" srcOrd="0" destOrd="0" presId="urn:microsoft.com/office/officeart/2005/8/layout/cycle8"/>
    <dgm:cxn modelId="{7B7BF33D-0396-4298-8D92-578823D9E964}" type="presOf" srcId="{16BA49D7-F946-44F8-B149-300A2F5418B9}" destId="{04A97279-FA50-42EC-B912-B48756E90D50}" srcOrd="0" destOrd="0" presId="urn:microsoft.com/office/officeart/2005/8/layout/cycle8"/>
    <dgm:cxn modelId="{2700E7FE-1D43-4CC3-A5E2-6425A6BD5415}" type="presOf" srcId="{8F0E595C-41FD-4CFA-A40D-133181F87A4A}" destId="{77349732-BEB9-4294-BD99-2F55112C57A5}" srcOrd="0" destOrd="0" presId="urn:microsoft.com/office/officeart/2005/8/layout/cycle8"/>
    <dgm:cxn modelId="{3EDF9E36-AAAA-447C-A0EA-63A73643F136}" type="presOf" srcId="{A243DAC4-D393-44B0-8F4A-390D83786DB6}" destId="{0563D7C9-615E-4625-A833-0DB2629CA047}" srcOrd="1" destOrd="0" presId="urn:microsoft.com/office/officeart/2005/8/layout/cycle8"/>
    <dgm:cxn modelId="{EE224B8C-78BB-457B-9C21-5CA571B56EF4}" type="presParOf" srcId="{77349732-BEB9-4294-BD99-2F55112C57A5}" destId="{04A97279-FA50-42EC-B912-B48756E90D50}" srcOrd="0" destOrd="0" presId="urn:microsoft.com/office/officeart/2005/8/layout/cycle8"/>
    <dgm:cxn modelId="{B3FA37E8-784C-4ECE-ABD9-A658A58C90D9}" type="presParOf" srcId="{77349732-BEB9-4294-BD99-2F55112C57A5}" destId="{63792E06-8657-42C8-BAC6-CCE04B33F079}" srcOrd="1" destOrd="0" presId="urn:microsoft.com/office/officeart/2005/8/layout/cycle8"/>
    <dgm:cxn modelId="{3A3C78F2-9369-4238-991A-D880945B5AD1}" type="presParOf" srcId="{77349732-BEB9-4294-BD99-2F55112C57A5}" destId="{43D66099-00E4-4338-AE67-5558ABA931A9}" srcOrd="2" destOrd="0" presId="urn:microsoft.com/office/officeart/2005/8/layout/cycle8"/>
    <dgm:cxn modelId="{B53F9211-7102-47C0-870C-52C7B76ECB3F}" type="presParOf" srcId="{77349732-BEB9-4294-BD99-2F55112C57A5}" destId="{513AF1F1-7C3F-4711-8987-58BA5B1A0279}" srcOrd="3" destOrd="0" presId="urn:microsoft.com/office/officeart/2005/8/layout/cycle8"/>
    <dgm:cxn modelId="{6E037042-70B1-492B-BCB3-E0DB5B412860}" type="presParOf" srcId="{77349732-BEB9-4294-BD99-2F55112C57A5}" destId="{386A4437-CFC9-46E8-A6A9-CBC084FE97B2}" srcOrd="4" destOrd="0" presId="urn:microsoft.com/office/officeart/2005/8/layout/cycle8"/>
    <dgm:cxn modelId="{8A6045B4-7E18-469D-8CEC-312CCC5F9F59}" type="presParOf" srcId="{77349732-BEB9-4294-BD99-2F55112C57A5}" destId="{A5EBC7EA-D5D8-4031-97DB-898C52477C52}" srcOrd="5" destOrd="0" presId="urn:microsoft.com/office/officeart/2005/8/layout/cycle8"/>
    <dgm:cxn modelId="{89F32141-C99B-49A7-B291-F130A14CF332}" type="presParOf" srcId="{77349732-BEB9-4294-BD99-2F55112C57A5}" destId="{973E4884-DE2B-4F84-B32E-AD9D9F8A291C}" srcOrd="6" destOrd="0" presId="urn:microsoft.com/office/officeart/2005/8/layout/cycle8"/>
    <dgm:cxn modelId="{8E9B066F-509F-418C-AAA8-0B1B7F19474F}" type="presParOf" srcId="{77349732-BEB9-4294-BD99-2F55112C57A5}" destId="{5F5021BC-7620-468B-A811-AB4C3E2B6C93}" srcOrd="7" destOrd="0" presId="urn:microsoft.com/office/officeart/2005/8/layout/cycle8"/>
    <dgm:cxn modelId="{EE9D847B-96CB-4F71-BEA1-19DD24B2FA83}" type="presParOf" srcId="{77349732-BEB9-4294-BD99-2F55112C57A5}" destId="{6355ECD8-0C93-4A69-9CC2-9257117EA076}" srcOrd="8" destOrd="0" presId="urn:microsoft.com/office/officeart/2005/8/layout/cycle8"/>
    <dgm:cxn modelId="{D5D3EF1E-D291-435E-97D5-F60A377A7738}" type="presParOf" srcId="{77349732-BEB9-4294-BD99-2F55112C57A5}" destId="{7E3C1988-D724-44D7-8A56-952584D7D388}" srcOrd="9" destOrd="0" presId="urn:microsoft.com/office/officeart/2005/8/layout/cycle8"/>
    <dgm:cxn modelId="{3220841A-93FA-407A-80F9-869890267F12}" type="presParOf" srcId="{77349732-BEB9-4294-BD99-2F55112C57A5}" destId="{BC1CC6CF-EED1-4EFF-863C-2F7A1C788AA7}" srcOrd="10" destOrd="0" presId="urn:microsoft.com/office/officeart/2005/8/layout/cycle8"/>
    <dgm:cxn modelId="{061FEDD8-24E0-4212-9D86-C8412BF3B40C}" type="presParOf" srcId="{77349732-BEB9-4294-BD99-2F55112C57A5}" destId="{BE7BB481-E47A-4F6E-B03E-4D4A7A506EC7}" srcOrd="11" destOrd="0" presId="urn:microsoft.com/office/officeart/2005/8/layout/cycle8"/>
    <dgm:cxn modelId="{869062E9-E6C3-43E8-9448-08B6609873CE}" type="presParOf" srcId="{77349732-BEB9-4294-BD99-2F55112C57A5}" destId="{C8FFBD3A-1E89-4476-A390-082ACAF068D9}" srcOrd="12" destOrd="0" presId="urn:microsoft.com/office/officeart/2005/8/layout/cycle8"/>
    <dgm:cxn modelId="{130E4438-673A-4CE0-BCD2-4CE9995F5BFB}" type="presParOf" srcId="{77349732-BEB9-4294-BD99-2F55112C57A5}" destId="{AB987B56-3890-4625-981C-694098DC2226}" srcOrd="13" destOrd="0" presId="urn:microsoft.com/office/officeart/2005/8/layout/cycle8"/>
    <dgm:cxn modelId="{4DBA3116-29C7-4150-8119-11A083C7041F}" type="presParOf" srcId="{77349732-BEB9-4294-BD99-2F55112C57A5}" destId="{CDCBCBD2-E63D-44AA-965B-F9F619C8167A}" srcOrd="14" destOrd="0" presId="urn:microsoft.com/office/officeart/2005/8/layout/cycle8"/>
    <dgm:cxn modelId="{989803A2-039D-4285-97CE-99583A9FFBC7}" type="presParOf" srcId="{77349732-BEB9-4294-BD99-2F55112C57A5}" destId="{0563D7C9-615E-4625-A833-0DB2629CA047}" srcOrd="15" destOrd="0" presId="urn:microsoft.com/office/officeart/2005/8/layout/cycle8"/>
    <dgm:cxn modelId="{AADDC344-F5C6-4C78-A5A8-62E580F7E0B0}" type="presParOf" srcId="{77349732-BEB9-4294-BD99-2F55112C57A5}" destId="{96B89B36-6DB3-4B7F-985C-23E62842A116}" srcOrd="16" destOrd="0" presId="urn:microsoft.com/office/officeart/2005/8/layout/cycle8"/>
    <dgm:cxn modelId="{D85AD464-4513-4CD2-8F2A-F9ECEBBD4D1B}" type="presParOf" srcId="{77349732-BEB9-4294-BD99-2F55112C57A5}" destId="{0FF669F9-B5FC-432C-96A2-91BC4D8C47E5}" srcOrd="17" destOrd="0" presId="urn:microsoft.com/office/officeart/2005/8/layout/cycle8"/>
    <dgm:cxn modelId="{C63809C5-C13A-4C5A-BF40-0C4135C44C01}" type="presParOf" srcId="{77349732-BEB9-4294-BD99-2F55112C57A5}" destId="{76958830-DFCB-4481-99F2-231B0DA8D505}" srcOrd="18" destOrd="0" presId="urn:microsoft.com/office/officeart/2005/8/layout/cycle8"/>
    <dgm:cxn modelId="{9EAA1B0B-7169-44A6-A19D-7DDDC905D1A1}" type="presParOf" srcId="{77349732-BEB9-4294-BD99-2F55112C57A5}" destId="{6F9A9D90-95B0-46F5-85B1-60740EA17D4C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A97279-FA50-42EC-B912-B48756E90D50}">
      <dsp:nvSpPr>
        <dsp:cNvPr id="0" name=""/>
        <dsp:cNvSpPr/>
      </dsp:nvSpPr>
      <dsp:spPr>
        <a:xfrm>
          <a:off x="354861" y="478866"/>
          <a:ext cx="3328416" cy="3328416"/>
        </a:xfrm>
        <a:prstGeom prst="pie">
          <a:avLst>
            <a:gd name="adj1" fmla="val 16200000"/>
            <a:gd name="adj2" fmla="val 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3000" b="1" kern="1200">
              <a:solidFill>
                <a:sysClr val="window" lastClr="FFFFFF"/>
              </a:solidFill>
              <a:latin typeface="Century"/>
              <a:ea typeface="ＭＳ 明朝" panose="02020609040205080304" pitchFamily="17" charset="-128"/>
              <a:cs typeface="+mn-cs"/>
            </a:rPr>
            <a:t>Plan</a:t>
          </a:r>
          <a:endParaRPr kumimoji="1" lang="ja-JP" altLang="en-US" sz="3000" kern="1200">
            <a:solidFill>
              <a:sysClr val="window" lastClr="FFFFFF"/>
            </a:solidFill>
            <a:latin typeface="Century"/>
            <a:ea typeface="ＭＳ 明朝" panose="02020609040205080304" pitchFamily="17" charset="-128"/>
            <a:cs typeface="+mn-cs"/>
          </a:endParaRPr>
        </a:p>
      </dsp:txBody>
      <dsp:txXfrm>
        <a:off x="2121696" y="1168720"/>
        <a:ext cx="1228344" cy="911352"/>
      </dsp:txXfrm>
    </dsp:sp>
    <dsp:sp modelId="{386A4437-CFC9-46E8-A6A9-CBC084FE97B2}">
      <dsp:nvSpPr>
        <dsp:cNvPr id="0" name=""/>
        <dsp:cNvSpPr/>
      </dsp:nvSpPr>
      <dsp:spPr>
        <a:xfrm>
          <a:off x="354861" y="590605"/>
          <a:ext cx="3328416" cy="3328416"/>
        </a:xfrm>
        <a:prstGeom prst="pie">
          <a:avLst>
            <a:gd name="adj1" fmla="val 0"/>
            <a:gd name="adj2" fmla="val 540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3000" kern="1200">
              <a:solidFill>
                <a:sysClr val="window" lastClr="FFFFFF"/>
              </a:solidFill>
              <a:latin typeface="Century"/>
              <a:ea typeface="ＭＳ 明朝" panose="02020609040205080304" pitchFamily="17" charset="-128"/>
              <a:cs typeface="+mn-cs"/>
            </a:rPr>
            <a:t>Do</a:t>
          </a:r>
          <a:endParaRPr kumimoji="1" lang="ja-JP" altLang="en-US" sz="3000" kern="1200">
            <a:solidFill>
              <a:sysClr val="window" lastClr="FFFFFF"/>
            </a:solidFill>
            <a:latin typeface="Century"/>
            <a:ea typeface="ＭＳ 明朝" panose="02020609040205080304" pitchFamily="17" charset="-128"/>
            <a:cs typeface="+mn-cs"/>
          </a:endParaRPr>
        </a:p>
      </dsp:txBody>
      <dsp:txXfrm>
        <a:off x="2121696" y="2317816"/>
        <a:ext cx="1228344" cy="911352"/>
      </dsp:txXfrm>
    </dsp:sp>
    <dsp:sp modelId="{6355ECD8-0C93-4A69-9CC2-9257117EA076}">
      <dsp:nvSpPr>
        <dsp:cNvPr id="0" name=""/>
        <dsp:cNvSpPr/>
      </dsp:nvSpPr>
      <dsp:spPr>
        <a:xfrm>
          <a:off x="243122" y="590605"/>
          <a:ext cx="3328416" cy="3328416"/>
        </a:xfrm>
        <a:prstGeom prst="pie">
          <a:avLst>
            <a:gd name="adj1" fmla="val 5400000"/>
            <a:gd name="adj2" fmla="val 1080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3000" kern="1200">
              <a:solidFill>
                <a:sysClr val="window" lastClr="FFFFFF"/>
              </a:solidFill>
              <a:latin typeface="Century"/>
              <a:ea typeface="ＭＳ 明朝" panose="02020609040205080304" pitchFamily="17" charset="-128"/>
              <a:cs typeface="+mn-cs"/>
            </a:rPr>
            <a:t>Check</a:t>
          </a:r>
        </a:p>
      </dsp:txBody>
      <dsp:txXfrm>
        <a:off x="576359" y="2317816"/>
        <a:ext cx="1228344" cy="911352"/>
      </dsp:txXfrm>
    </dsp:sp>
    <dsp:sp modelId="{C8FFBD3A-1E89-4476-A390-082ACAF068D9}">
      <dsp:nvSpPr>
        <dsp:cNvPr id="0" name=""/>
        <dsp:cNvSpPr/>
      </dsp:nvSpPr>
      <dsp:spPr>
        <a:xfrm>
          <a:off x="243122" y="478866"/>
          <a:ext cx="3328416" cy="3328416"/>
        </a:xfrm>
        <a:prstGeom prst="pie">
          <a:avLst>
            <a:gd name="adj1" fmla="val 10800000"/>
            <a:gd name="adj2" fmla="val 16200000"/>
          </a:avLst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3000" kern="1200">
              <a:solidFill>
                <a:sysClr val="window" lastClr="FFFFFF"/>
              </a:solidFill>
              <a:latin typeface="Century"/>
              <a:ea typeface="ＭＳ 明朝" panose="02020609040205080304" pitchFamily="17" charset="-128"/>
              <a:cs typeface="+mn-cs"/>
            </a:rPr>
            <a:t>Action</a:t>
          </a:r>
        </a:p>
      </dsp:txBody>
      <dsp:txXfrm>
        <a:off x="576359" y="1168720"/>
        <a:ext cx="1228344" cy="911352"/>
      </dsp:txXfrm>
    </dsp:sp>
    <dsp:sp modelId="{96B89B36-6DB3-4B7F-985C-23E62842A116}">
      <dsp:nvSpPr>
        <dsp:cNvPr id="0" name=""/>
        <dsp:cNvSpPr/>
      </dsp:nvSpPr>
      <dsp:spPr>
        <a:xfrm>
          <a:off x="148817" y="272821"/>
          <a:ext cx="3740505" cy="3740505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F669F9-B5FC-432C-96A2-91BC4D8C47E5}">
      <dsp:nvSpPr>
        <dsp:cNvPr id="0" name=""/>
        <dsp:cNvSpPr/>
      </dsp:nvSpPr>
      <dsp:spPr>
        <a:xfrm>
          <a:off x="148817" y="384561"/>
          <a:ext cx="3740505" cy="3740505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958830-DFCB-4481-99F2-231B0DA8D505}">
      <dsp:nvSpPr>
        <dsp:cNvPr id="0" name=""/>
        <dsp:cNvSpPr/>
      </dsp:nvSpPr>
      <dsp:spPr>
        <a:xfrm>
          <a:off x="37077" y="384561"/>
          <a:ext cx="3740505" cy="3740505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9A9D90-95B0-46F5-85B1-60740EA17D4C}">
      <dsp:nvSpPr>
        <dsp:cNvPr id="0" name=""/>
        <dsp:cNvSpPr/>
      </dsp:nvSpPr>
      <dsp:spPr>
        <a:xfrm>
          <a:off x="37077" y="272821"/>
          <a:ext cx="3740505" cy="3740505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rgbClr val="5B9BD5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05FBC-9FB4-4122-AF9C-8D84B8A21576}" type="datetimeFigureOut">
              <a:rPr lang="en-US" smtClean="0"/>
              <a:t>4/30/2016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0982D-5619-405B-8223-AA9C77EF27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CFE5-8B96-46B3-94F5-249E67781A6D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50AA-A59A-4AAD-9BFD-A7480748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CFE5-8B96-46B3-94F5-249E67781A6D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50AA-A59A-4AAD-9BFD-A7480748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CFE5-8B96-46B3-94F5-249E67781A6D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50AA-A59A-4AAD-9BFD-A7480748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CFE5-8B96-46B3-94F5-249E67781A6D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50AA-A59A-4AAD-9BFD-A7480748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CFE5-8B96-46B3-94F5-249E67781A6D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50AA-A59A-4AAD-9BFD-A7480748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CFE5-8B96-46B3-94F5-249E67781A6D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50AA-A59A-4AAD-9BFD-A7480748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CFE5-8B96-46B3-94F5-249E67781A6D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50AA-A59A-4AAD-9BFD-A7480748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CFE5-8B96-46B3-94F5-249E67781A6D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50AA-A59A-4AAD-9BFD-A7480748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CFE5-8B96-46B3-94F5-249E67781A6D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50AA-A59A-4AAD-9BFD-A7480748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CFE5-8B96-46B3-94F5-249E67781A6D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050AA-A59A-4AAD-9BFD-A74807486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CFE5-8B96-46B3-94F5-249E67781A6D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3050AA-A59A-4AAD-9BFD-A748074861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52CFE5-8B96-46B3-94F5-249E67781A6D}" type="datetimeFigureOut">
              <a:rPr lang="en-US" smtClean="0"/>
              <a:pPr/>
              <a:t>4/30/2016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3050AA-A59A-4AAD-9BFD-A7480748619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975"/>
            <a:ext cx="7772400" cy="230822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0" dirty="0" smtClean="0">
                <a:solidFill>
                  <a:schemeClr val="bg1"/>
                </a:solidFill>
              </a:rPr>
              <a:t>NIS Implementation : SOP, Work Plan and Monitoring Framework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648200"/>
            <a:ext cx="7854696" cy="1752600"/>
          </a:xfrm>
          <a:noFill/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Md. </a:t>
            </a:r>
            <a:r>
              <a:rPr lang="en-US" b="1" dirty="0" err="1" smtClean="0">
                <a:solidFill>
                  <a:schemeClr val="bg1"/>
                </a:solidFill>
              </a:rPr>
              <a:t>Mahiuddin</a:t>
            </a:r>
            <a:r>
              <a:rPr lang="en-US" b="1" dirty="0" smtClean="0">
                <a:solidFill>
                  <a:schemeClr val="bg1"/>
                </a:solidFill>
              </a:rPr>
              <a:t> Khan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Additional Secretary (Reforms)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Cabinet Division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Monitoring of NIS Implementation(4)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GB" b="1" dirty="0" smtClean="0"/>
              <a:t>Timing of monitoring</a:t>
            </a:r>
            <a:endParaRPr lang="en-US" dirty="0" smtClean="0"/>
          </a:p>
          <a:p>
            <a:r>
              <a:rPr lang="en-GB" dirty="0" smtClean="0"/>
              <a:t>Every three month. </a:t>
            </a:r>
          </a:p>
          <a:p>
            <a:r>
              <a:rPr lang="en-GB" dirty="0" smtClean="0"/>
              <a:t>For the present NIS work plan Jan 2015 – Jun 2016, monitoring should be conducted in September and December 2015, March and June 2016.</a:t>
            </a:r>
            <a:endParaRPr lang="en-US" dirty="0" smtClean="0"/>
          </a:p>
          <a:p>
            <a:pPr lvl="0">
              <a:buNone/>
            </a:pPr>
            <a:r>
              <a:rPr lang="en-GB" b="1" dirty="0" smtClean="0"/>
              <a:t>How to monitor</a:t>
            </a:r>
            <a:endParaRPr lang="en-US" dirty="0" smtClean="0"/>
          </a:p>
          <a:p>
            <a:r>
              <a:rPr lang="en-GB" dirty="0" smtClean="0"/>
              <a:t>Collecting information of progress on the NIS activities and fill out the monitoring template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lvl="0" algn="ctr"/>
            <a:r>
              <a:rPr lang="en-GB" b="1" dirty="0"/>
              <a:t>Flow of </a:t>
            </a:r>
            <a:r>
              <a:rPr lang="en-GB" b="1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/>
          <a:lstStyle/>
          <a:p>
            <a:r>
              <a:rPr lang="en-GB" sz="3200" dirty="0" smtClean="0"/>
              <a:t>Gather </a:t>
            </a:r>
            <a:r>
              <a:rPr lang="en-GB" sz="3200" dirty="0"/>
              <a:t>necessary information</a:t>
            </a:r>
            <a:endParaRPr lang="en-US" sz="3200" dirty="0"/>
          </a:p>
          <a:p>
            <a:r>
              <a:rPr lang="en-GB" sz="3200" dirty="0"/>
              <a:t>Compile the information and fill out the monitoring </a:t>
            </a:r>
            <a:r>
              <a:rPr lang="en-GB" sz="3200" dirty="0" smtClean="0"/>
              <a:t>sheet/format</a:t>
            </a:r>
          </a:p>
          <a:p>
            <a:r>
              <a:rPr lang="en-GB" sz="3200" dirty="0"/>
              <a:t>Submit the monitoring sheet/format to Ethics Committee</a:t>
            </a:r>
            <a:endParaRPr lang="en-US" sz="3200" dirty="0"/>
          </a:p>
          <a:p>
            <a:r>
              <a:rPr lang="en-GB" sz="3200" dirty="0" smtClean="0"/>
              <a:t>Monitoring by </a:t>
            </a:r>
            <a:r>
              <a:rPr lang="en-GB" sz="3200" dirty="0"/>
              <a:t>Ethics Committee</a:t>
            </a:r>
            <a:endParaRPr lang="en-US" sz="3200" dirty="0"/>
          </a:p>
          <a:p>
            <a:r>
              <a:rPr lang="en-GB" sz="3200" dirty="0"/>
              <a:t>Submit the monitoring sheet/format to NIIU</a:t>
            </a:r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Flow of Activities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Disseminate the monitoring results </a:t>
            </a:r>
            <a:endParaRPr lang="en-US" sz="3200" dirty="0"/>
          </a:p>
          <a:p>
            <a:r>
              <a:rPr lang="en-GB" sz="3200" dirty="0"/>
              <a:t>Share experiences at Focal Point Workshop</a:t>
            </a:r>
            <a:endParaRPr lang="en-US" sz="3200" dirty="0"/>
          </a:p>
          <a:p>
            <a:r>
              <a:rPr lang="en-GB" sz="3200" dirty="0"/>
              <a:t>Monitor the whole progress of NIS implementation</a:t>
            </a:r>
            <a:endParaRPr lang="en-US" sz="3200" dirty="0"/>
          </a:p>
          <a:p>
            <a:r>
              <a:rPr lang="en-GB" sz="3200" dirty="0"/>
              <a:t>Report to Executive Committee for National Integrity Advisory </a:t>
            </a:r>
            <a:r>
              <a:rPr lang="en-GB" sz="3200" dirty="0" smtClean="0"/>
              <a:t>Council</a:t>
            </a: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Preparation for Monitoring NIS work-plan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Revise the NIS work-plan, if required</a:t>
            </a:r>
          </a:p>
          <a:p>
            <a:r>
              <a:rPr lang="en-US" sz="3200" dirty="0" smtClean="0"/>
              <a:t>Disseminate the work-plan among stakeholders and concerned officials </a:t>
            </a:r>
          </a:p>
          <a:p>
            <a:r>
              <a:rPr lang="en-US" sz="3200" dirty="0" smtClean="0"/>
              <a:t>Distribute responsibilities of implementation </a:t>
            </a:r>
          </a:p>
          <a:p>
            <a:r>
              <a:rPr lang="en-US" sz="3200" dirty="0" smtClean="0"/>
              <a:t>Get the NIS work-plan approved by the Ethics Committee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b="1" dirty="0" smtClean="0"/>
              <a:t>Way Forward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Implementation of NIS will be continued</a:t>
            </a:r>
          </a:p>
          <a:p>
            <a:r>
              <a:rPr lang="en-US" sz="3200" dirty="0" smtClean="0"/>
              <a:t>Implementation of Existing work plan will be completed by June 2016</a:t>
            </a:r>
          </a:p>
          <a:p>
            <a:r>
              <a:rPr lang="en-US" sz="3200" dirty="0" smtClean="0"/>
              <a:t> </a:t>
            </a:r>
            <a:r>
              <a:rPr lang="en-GB" sz="3200" dirty="0" smtClean="0"/>
              <a:t>Ministries/Divisions need to formulate new work-plan for FY 2016-17 a</a:t>
            </a:r>
            <a:r>
              <a:rPr lang="en-US" sz="3200" dirty="0" smtClean="0"/>
              <a:t>long with the monitoring framework</a:t>
            </a:r>
          </a:p>
          <a:p>
            <a:r>
              <a:rPr lang="en-GB" sz="3200" dirty="0" smtClean="0"/>
              <a:t>Ministries/Divisions will also need to prepare and submit quarterly monitoring report. </a:t>
            </a:r>
            <a:endParaRPr lang="en-US" sz="3200" dirty="0" smtClean="0"/>
          </a:p>
          <a:p>
            <a:endParaRPr lang="en-GB" sz="32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305800" cy="2209800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 smtClean="0"/>
              <a:t>Thank You</a:t>
            </a:r>
            <a:endParaRPr lang="en-US" sz="9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GB" dirty="0" smtClean="0"/>
              <a:t>Implementation Cycle of NIS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495800" cy="46482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SOP indicates, an implementation cycle of NIS that includes</a:t>
            </a:r>
          </a:p>
          <a:p>
            <a:pPr lvl="1"/>
            <a:r>
              <a:rPr lang="en-GB" dirty="0" smtClean="0"/>
              <a:t>adequate planning</a:t>
            </a:r>
          </a:p>
          <a:p>
            <a:pPr lvl="1"/>
            <a:r>
              <a:rPr lang="en-GB" dirty="0" smtClean="0"/>
              <a:t>proper implementation of the plan</a:t>
            </a:r>
          </a:p>
          <a:p>
            <a:pPr lvl="1"/>
            <a:r>
              <a:rPr lang="en-GB" dirty="0" smtClean="0"/>
              <a:t>regular monitoring of the progress</a:t>
            </a:r>
          </a:p>
          <a:p>
            <a:pPr lvl="1"/>
            <a:r>
              <a:rPr lang="en-GB" dirty="0" smtClean="0"/>
              <a:t>effective countermeasures to the issues identified by monitoring, and </a:t>
            </a:r>
          </a:p>
          <a:p>
            <a:pPr lvl="1"/>
            <a:r>
              <a:rPr lang="en-GB" dirty="0" smtClean="0"/>
              <a:t>revision of the plan</a:t>
            </a:r>
          </a:p>
          <a:p>
            <a:endParaRPr lang="en-US" dirty="0"/>
          </a:p>
        </p:txBody>
      </p:sp>
      <p:graphicFrame>
        <p:nvGraphicFramePr>
          <p:cNvPr id="8" name="図表 2"/>
          <p:cNvGraphicFramePr>
            <a:graphicFrameLocks noGrp="1"/>
          </p:cNvGraphicFramePr>
          <p:nvPr>
            <p:ph sz="half" idx="2"/>
          </p:nvPr>
        </p:nvGraphicFramePr>
        <p:xfrm>
          <a:off x="5029200" y="1920875"/>
          <a:ext cx="3962400" cy="4433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368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Standaed</a:t>
            </a:r>
            <a:r>
              <a:rPr lang="en-US" b="1" dirty="0" smtClean="0"/>
              <a:t> Operating Procedure (SOP)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SOP is intended to provide a framework and clear guideline for the Ethics Committees for rendering the responsibilities as set out in their terms of reference</a:t>
            </a:r>
          </a:p>
          <a:p>
            <a:r>
              <a:rPr lang="en-GB" dirty="0" smtClean="0"/>
              <a:t>SOP explains necessary activities to be undertaken by the Ethics Committee </a:t>
            </a:r>
            <a:endParaRPr lang="en-US" dirty="0" smtClean="0"/>
          </a:p>
          <a:p>
            <a:r>
              <a:rPr lang="en-GB" dirty="0" smtClean="0"/>
              <a:t>SOP is designed mainly as a guidebook for the Ethics Committee members and the integrity focal points</a:t>
            </a:r>
          </a:p>
          <a:p>
            <a:r>
              <a:rPr lang="en-GB" dirty="0" smtClean="0"/>
              <a:t>It is also useful for relevant officials of the Cabinet Division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b="1" dirty="0" smtClean="0"/>
              <a:t>Key Contents of SOP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lvl="0"/>
            <a:r>
              <a:rPr lang="en-GB" b="1" dirty="0" smtClean="0"/>
              <a:t>Roles and Responsibilities </a:t>
            </a:r>
            <a:r>
              <a:rPr lang="en-GB" dirty="0" smtClean="0"/>
              <a:t>of Ethics Committee, Integrity Focal Point and National Integrity Implementation Unit (NIIU) of Cabinet Division</a:t>
            </a:r>
          </a:p>
          <a:p>
            <a:r>
              <a:rPr lang="en-GB" b="1" dirty="0" smtClean="0"/>
              <a:t>Operational Procedures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Preparatory activities before the formulation of Ministry/Division/Institution specific NIS work-plan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Formulation of ministry/division/organisation specific NIS work plan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Monitor the implementation status of ministry/division specific NIS work plan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Public Relations of NIS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Formulation of NIS work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NIS itself provided some indicative work-plan for the selected institutions</a:t>
            </a:r>
          </a:p>
          <a:p>
            <a:r>
              <a:rPr lang="en-GB" sz="3200" dirty="0" smtClean="0"/>
              <a:t>Ministries/Divisions need to formulate their individual work-plan following the NIS messages and indications</a:t>
            </a:r>
          </a:p>
          <a:p>
            <a:r>
              <a:rPr lang="en-GB" sz="3200" dirty="0" smtClean="0"/>
              <a:t>In the work-plan, measurement indicators are set for each activity with time-frame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Formulation of NIS work plan(2)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The indicators are used to measure progress of the plan</a:t>
            </a:r>
          </a:p>
          <a:p>
            <a:r>
              <a:rPr lang="en-GB" sz="3200" dirty="0" smtClean="0"/>
              <a:t>Responsible organization/unit/person for each activity also stated in NIS work plan</a:t>
            </a:r>
          </a:p>
          <a:p>
            <a:r>
              <a:rPr lang="en-GB" sz="3200" dirty="0" smtClean="0"/>
              <a:t>Ethics Committee is responsible for finalising the NIS work plan </a:t>
            </a:r>
          </a:p>
          <a:p>
            <a:r>
              <a:rPr lang="en-GB" sz="3200" dirty="0" smtClean="0">
                <a:solidFill>
                  <a:srgbClr val="0070C0"/>
                </a:solidFill>
              </a:rPr>
              <a:t>Structure of the Work Plan </a:t>
            </a:r>
            <a:r>
              <a:rPr lang="en-GB" sz="3200" dirty="0" smtClean="0"/>
              <a:t>is annexed with SOP 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Monitoring of NIS Implementation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981200"/>
            <a:ext cx="7086600" cy="4191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Monitoring as a responsibility of the Ethics Committee</a:t>
            </a:r>
          </a:p>
          <a:p>
            <a:r>
              <a:rPr lang="en-US" sz="3600" dirty="0" smtClean="0"/>
              <a:t>Monitoring as an APA requirement </a:t>
            </a:r>
          </a:p>
          <a:p>
            <a:r>
              <a:rPr lang="en-US" sz="3600" dirty="0" smtClean="0"/>
              <a:t>Monitoring as a management tool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Monitoring of NIS Implementation(2) </a:t>
            </a:r>
            <a:endParaRPr lang="en-US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343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3200" b="1" dirty="0"/>
              <a:t>Purpose of monitoring </a:t>
            </a:r>
            <a:endParaRPr lang="en-US" sz="3200" dirty="0"/>
          </a:p>
          <a:p>
            <a:r>
              <a:rPr lang="en-GB" sz="2800" dirty="0" smtClean="0"/>
              <a:t>Proper </a:t>
            </a:r>
            <a:r>
              <a:rPr lang="en-GB" sz="2800" dirty="0"/>
              <a:t>implementation of the NIS work </a:t>
            </a:r>
            <a:r>
              <a:rPr lang="en-GB" sz="2800" dirty="0" smtClean="0"/>
              <a:t>plan </a:t>
            </a:r>
            <a:endParaRPr lang="en-US" sz="2800" dirty="0"/>
          </a:p>
          <a:p>
            <a:pPr>
              <a:buNone/>
            </a:pPr>
            <a:r>
              <a:rPr lang="en-GB" sz="3200" b="1" dirty="0"/>
              <a:t>Target of monitoring</a:t>
            </a:r>
            <a:endParaRPr lang="en-US" sz="3200" dirty="0"/>
          </a:p>
          <a:p>
            <a:r>
              <a:rPr lang="en-GB" sz="2800" dirty="0"/>
              <a:t>Monitoring is conducted to measure progress of activities listed in the NIS work plan. </a:t>
            </a:r>
            <a:endParaRPr lang="en-GB" sz="2800" dirty="0" smtClean="0"/>
          </a:p>
          <a:p>
            <a:r>
              <a:rPr lang="en-GB" sz="2800" dirty="0" smtClean="0"/>
              <a:t>A </a:t>
            </a:r>
            <a:r>
              <a:rPr lang="en-GB" sz="2800" dirty="0"/>
              <a:t>gap between plan and actual progress needs to be checked. </a:t>
            </a:r>
            <a:endParaRPr lang="en-US" sz="2800" dirty="0"/>
          </a:p>
          <a:p>
            <a:pPr>
              <a:buNone/>
            </a:pPr>
            <a:r>
              <a:rPr lang="en-GB" sz="2800" dirty="0"/>
              <a:t> 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Monitoring of NIS Implementation(3)</a:t>
            </a:r>
            <a:endParaRPr lang="en-US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1752600"/>
            <a:ext cx="76962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400" dirty="0"/>
              <a:t> </a:t>
            </a:r>
            <a:r>
              <a:rPr lang="en-GB" sz="3200" b="1" dirty="0" smtClean="0"/>
              <a:t>Who </a:t>
            </a:r>
            <a:r>
              <a:rPr lang="en-GB" sz="3200" b="1" dirty="0"/>
              <a:t>is going to </a:t>
            </a:r>
            <a:r>
              <a:rPr lang="en-GB" sz="3200" b="1" dirty="0" smtClean="0"/>
              <a:t>monitor</a:t>
            </a:r>
            <a:endParaRPr lang="en-US" sz="3200" dirty="0"/>
          </a:p>
          <a:p>
            <a:r>
              <a:rPr lang="en-GB" sz="2400" dirty="0"/>
              <a:t>In general, monitoring is to be done by implementers </a:t>
            </a:r>
            <a:r>
              <a:rPr lang="en-GB" sz="2400" dirty="0" smtClean="0"/>
              <a:t>themselves. </a:t>
            </a:r>
          </a:p>
          <a:p>
            <a:r>
              <a:rPr lang="en-GB" sz="2400" dirty="0" smtClean="0"/>
              <a:t>Integrity Focal Point is supposed to play a substantial role </a:t>
            </a:r>
          </a:p>
          <a:p>
            <a:r>
              <a:rPr lang="en-GB" sz="2400" dirty="0" smtClean="0"/>
              <a:t>Ethics Committee checks the progress and discusses countermeasures if there are factors obstructive to a plan</a:t>
            </a:r>
          </a:p>
          <a:p>
            <a:r>
              <a:rPr lang="en-GB" sz="2400" dirty="0" smtClean="0"/>
              <a:t>NIIU gathers monitoring results from ministries, divisions, and selected institutions  and checks the overall progress of NIS</a:t>
            </a:r>
            <a:r>
              <a:rPr lang="en-GB" sz="3200" dirty="0" smtClean="0"/>
              <a:t>.</a:t>
            </a:r>
          </a:p>
          <a:p>
            <a:pPr lvl="0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237</TotalTime>
  <Words>543</Words>
  <Application>Microsoft Office PowerPoint</Application>
  <PresentationFormat>On-screen Show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      NIS Implementation : SOP, Work Plan and Monitoring Framework</vt:lpstr>
      <vt:lpstr>Implementation Cycle of NIS</vt:lpstr>
      <vt:lpstr>Standaed Operating Procedure (SOP)</vt:lpstr>
      <vt:lpstr>Key Contents of SOP</vt:lpstr>
      <vt:lpstr>Formulation of NIS work plan</vt:lpstr>
      <vt:lpstr>Formulation of NIS work plan(2)</vt:lpstr>
      <vt:lpstr>Monitoring of NIS Implementation</vt:lpstr>
      <vt:lpstr>Monitoring of NIS Implementation(2) </vt:lpstr>
      <vt:lpstr>Monitoring of NIS Implementation(3)</vt:lpstr>
      <vt:lpstr>Monitoring of NIS Implementation(4)</vt:lpstr>
      <vt:lpstr>Flow of Activities</vt:lpstr>
      <vt:lpstr>Flow of Activities (cont.)</vt:lpstr>
      <vt:lpstr>Preparation for Monitoring NIS work-plan</vt:lpstr>
      <vt:lpstr>Way Forward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Monitoring Framework for NIS Implementation</dc:title>
  <dc:creator>user</dc:creator>
  <cp:lastModifiedBy>Kabir</cp:lastModifiedBy>
  <cp:revision>78</cp:revision>
  <dcterms:created xsi:type="dcterms:W3CDTF">2015-10-04T15:14:31Z</dcterms:created>
  <dcterms:modified xsi:type="dcterms:W3CDTF">2016-04-30T04:11:22Z</dcterms:modified>
</cp:coreProperties>
</file>