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91" r:id="rId5"/>
    <p:sldId id="258" r:id="rId6"/>
    <p:sldId id="260" r:id="rId7"/>
    <p:sldId id="261" r:id="rId8"/>
    <p:sldId id="262" r:id="rId9"/>
    <p:sldId id="263" r:id="rId10"/>
    <p:sldId id="265" r:id="rId11"/>
    <p:sldId id="288" r:id="rId12"/>
    <p:sldId id="266" r:id="rId13"/>
    <p:sldId id="269" r:id="rId14"/>
    <p:sldId id="270" r:id="rId15"/>
    <p:sldId id="271" r:id="rId16"/>
    <p:sldId id="28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3" r:id="rId27"/>
    <p:sldId id="285" r:id="rId28"/>
    <p:sldId id="290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9627D-0A29-4E81-9708-8D497BB561DA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D0CC5E-E5AF-4B14-A066-BEC22C9EAB6F}">
      <dgm:prSet phldrT="[Text]" custT="1"/>
      <dgm:spPr/>
      <dgm:t>
        <a:bodyPr/>
        <a:lstStyle/>
        <a:p>
          <a:r>
            <a:rPr kumimoji="1" lang="en-US" altLang="ja-JP" sz="2800" b="1" dirty="0" smtClean="0"/>
            <a:t>Action</a:t>
          </a:r>
          <a:endParaRPr lang="en-US" sz="2800" b="1" dirty="0"/>
        </a:p>
      </dgm:t>
    </dgm:pt>
    <dgm:pt modelId="{ADEBC37D-16C9-4B22-AF11-032246DFA556}" type="parTrans" cxnId="{4985C1EF-CA32-49D4-8A75-81112F579B55}">
      <dgm:prSet/>
      <dgm:spPr/>
      <dgm:t>
        <a:bodyPr/>
        <a:lstStyle/>
        <a:p>
          <a:endParaRPr lang="en-US" sz="1800"/>
        </a:p>
      </dgm:t>
    </dgm:pt>
    <dgm:pt modelId="{C2176F19-2051-4E33-8ACE-60E0E7B4B9F5}" type="sibTrans" cxnId="{4985C1EF-CA32-49D4-8A75-81112F579B55}">
      <dgm:prSet/>
      <dgm:spPr/>
      <dgm:t>
        <a:bodyPr/>
        <a:lstStyle/>
        <a:p>
          <a:endParaRPr lang="en-US" sz="1800"/>
        </a:p>
      </dgm:t>
    </dgm:pt>
    <dgm:pt modelId="{A4843E74-6EC1-4BBB-AB49-C4D381F61090}">
      <dgm:prSet phldrT="[Text]" custT="1"/>
      <dgm:spPr/>
      <dgm:t>
        <a:bodyPr/>
        <a:lstStyle/>
        <a:p>
          <a:r>
            <a:rPr kumimoji="1" lang="en-US" altLang="ja-JP" sz="1800" dirty="0" smtClean="0"/>
            <a:t>Revise work-plan</a:t>
          </a:r>
          <a:endParaRPr lang="en-US" sz="1800" dirty="0"/>
        </a:p>
      </dgm:t>
    </dgm:pt>
    <dgm:pt modelId="{FB3ADEF0-BBBE-4E3D-A2F1-A7A59CB23602}" type="parTrans" cxnId="{57C1B616-B344-4E12-A829-D1DC5FEE5B58}">
      <dgm:prSet/>
      <dgm:spPr/>
      <dgm:t>
        <a:bodyPr/>
        <a:lstStyle/>
        <a:p>
          <a:endParaRPr lang="en-US" sz="1800"/>
        </a:p>
      </dgm:t>
    </dgm:pt>
    <dgm:pt modelId="{98AE4B7D-9A63-4CFC-BC41-93EF0B04A8F6}" type="sibTrans" cxnId="{57C1B616-B344-4E12-A829-D1DC5FEE5B58}">
      <dgm:prSet/>
      <dgm:spPr/>
      <dgm:t>
        <a:bodyPr/>
        <a:lstStyle/>
        <a:p>
          <a:endParaRPr lang="en-US" sz="1800"/>
        </a:p>
      </dgm:t>
    </dgm:pt>
    <dgm:pt modelId="{99AAC3CD-4A3B-4DDC-80DD-8A33B6F2441E}">
      <dgm:prSet phldrT="[Text]" custT="1"/>
      <dgm:spPr/>
      <dgm:t>
        <a:bodyPr/>
        <a:lstStyle/>
        <a:p>
          <a:r>
            <a:rPr lang="en-US" sz="2800" b="1" dirty="0" smtClean="0"/>
            <a:t>Plan</a:t>
          </a:r>
          <a:endParaRPr lang="en-US" sz="2800" b="1" dirty="0"/>
        </a:p>
      </dgm:t>
    </dgm:pt>
    <dgm:pt modelId="{688B887D-5F70-49F5-8652-A2F7BF2F44B1}" type="parTrans" cxnId="{BED0AB44-3C1F-461C-BA1E-CE10B85A4AFF}">
      <dgm:prSet/>
      <dgm:spPr/>
      <dgm:t>
        <a:bodyPr/>
        <a:lstStyle/>
        <a:p>
          <a:endParaRPr lang="en-US" sz="1800"/>
        </a:p>
      </dgm:t>
    </dgm:pt>
    <dgm:pt modelId="{ABA2F04D-23AA-4613-AD0C-96BF34FB030B}" type="sibTrans" cxnId="{BED0AB44-3C1F-461C-BA1E-CE10B85A4AFF}">
      <dgm:prSet/>
      <dgm:spPr/>
      <dgm:t>
        <a:bodyPr/>
        <a:lstStyle/>
        <a:p>
          <a:endParaRPr lang="en-US" sz="1800"/>
        </a:p>
      </dgm:t>
    </dgm:pt>
    <dgm:pt modelId="{C59F719F-54BE-45EC-B9B4-08F40947D51D}">
      <dgm:prSet phldrT="[Text]" custT="1"/>
      <dgm:spPr/>
      <dgm:t>
        <a:bodyPr/>
        <a:lstStyle/>
        <a:p>
          <a:r>
            <a:rPr kumimoji="1" lang="en-US" altLang="ja-JP" sz="1600" dirty="0" smtClean="0"/>
            <a:t>Stakeholders’ meeting</a:t>
          </a:r>
          <a:endParaRPr lang="en-US" sz="1600" dirty="0"/>
        </a:p>
      </dgm:t>
    </dgm:pt>
    <dgm:pt modelId="{05407BA5-8942-4DDA-AEB7-EAC6019F51E3}" type="parTrans" cxnId="{0DAB5B57-63BF-4713-8854-9EA414CA16F2}">
      <dgm:prSet/>
      <dgm:spPr/>
      <dgm:t>
        <a:bodyPr/>
        <a:lstStyle/>
        <a:p>
          <a:endParaRPr lang="en-US" sz="1800"/>
        </a:p>
      </dgm:t>
    </dgm:pt>
    <dgm:pt modelId="{0128449B-425C-494A-A39C-6E308CD97ED2}" type="sibTrans" cxnId="{0DAB5B57-63BF-4713-8854-9EA414CA16F2}">
      <dgm:prSet/>
      <dgm:spPr/>
      <dgm:t>
        <a:bodyPr/>
        <a:lstStyle/>
        <a:p>
          <a:endParaRPr lang="en-US" sz="1800"/>
        </a:p>
      </dgm:t>
    </dgm:pt>
    <dgm:pt modelId="{F5CDB61B-9F79-47CB-93DC-FAEDF77ACBB2}">
      <dgm:prSet phldrT="[Text]" custT="1"/>
      <dgm:spPr/>
      <dgm:t>
        <a:bodyPr/>
        <a:lstStyle/>
        <a:p>
          <a:r>
            <a:rPr lang="en-US" sz="2800" b="1" dirty="0" smtClean="0"/>
            <a:t>DO</a:t>
          </a:r>
          <a:endParaRPr lang="en-US" sz="2800" b="1" dirty="0"/>
        </a:p>
      </dgm:t>
    </dgm:pt>
    <dgm:pt modelId="{4422935A-8E94-4926-9481-BD38A063D986}" type="parTrans" cxnId="{702B85B7-91D9-44AC-A105-5A8FFFDB364B}">
      <dgm:prSet/>
      <dgm:spPr/>
      <dgm:t>
        <a:bodyPr/>
        <a:lstStyle/>
        <a:p>
          <a:endParaRPr lang="en-US" sz="1800"/>
        </a:p>
      </dgm:t>
    </dgm:pt>
    <dgm:pt modelId="{C2B54982-2E87-4362-8E2E-7AEF728469A3}" type="sibTrans" cxnId="{702B85B7-91D9-44AC-A105-5A8FFFDB364B}">
      <dgm:prSet/>
      <dgm:spPr/>
      <dgm:t>
        <a:bodyPr/>
        <a:lstStyle/>
        <a:p>
          <a:endParaRPr lang="en-US" sz="1800"/>
        </a:p>
      </dgm:t>
    </dgm:pt>
    <dgm:pt modelId="{71207D54-5040-4C67-9E26-189F8AB9ADDC}">
      <dgm:prSet phldrT="[Text]" custT="1"/>
      <dgm:spPr/>
      <dgm:t>
        <a:bodyPr/>
        <a:lstStyle/>
        <a:p>
          <a:r>
            <a:rPr kumimoji="1" lang="en-US" altLang="ja-JP" sz="1800" dirty="0" smtClean="0"/>
            <a:t>Distribute responsibilities</a:t>
          </a:r>
          <a:endParaRPr lang="en-US" sz="1800" dirty="0"/>
        </a:p>
      </dgm:t>
    </dgm:pt>
    <dgm:pt modelId="{7F88FD13-9B8F-46F8-88F6-C94515B703A1}" type="parTrans" cxnId="{340F3FD5-7C6A-40FE-9E9D-BF673F57ABCF}">
      <dgm:prSet/>
      <dgm:spPr/>
      <dgm:t>
        <a:bodyPr/>
        <a:lstStyle/>
        <a:p>
          <a:endParaRPr lang="en-US" sz="1800"/>
        </a:p>
      </dgm:t>
    </dgm:pt>
    <dgm:pt modelId="{7375318F-801F-4BC3-9C2D-AF735DD1DC8A}" type="sibTrans" cxnId="{340F3FD5-7C6A-40FE-9E9D-BF673F57ABCF}">
      <dgm:prSet/>
      <dgm:spPr/>
      <dgm:t>
        <a:bodyPr/>
        <a:lstStyle/>
        <a:p>
          <a:endParaRPr lang="en-US" sz="1800"/>
        </a:p>
      </dgm:t>
    </dgm:pt>
    <dgm:pt modelId="{DC34B52E-87D0-4309-9204-156BE7077FEF}">
      <dgm:prSet phldrT="[Text]" custT="1"/>
      <dgm:spPr/>
      <dgm:t>
        <a:bodyPr/>
        <a:lstStyle/>
        <a:p>
          <a:r>
            <a:rPr lang="en-US" sz="2800" b="1" dirty="0" smtClean="0"/>
            <a:t>Check</a:t>
          </a:r>
          <a:endParaRPr lang="en-US" sz="2800" b="1" dirty="0"/>
        </a:p>
      </dgm:t>
    </dgm:pt>
    <dgm:pt modelId="{FEAD14BE-6706-4A2C-B3AB-708DB5BA2BE2}" type="parTrans" cxnId="{5A0025E4-AD83-45A0-87F3-F275D566286E}">
      <dgm:prSet/>
      <dgm:spPr/>
      <dgm:t>
        <a:bodyPr/>
        <a:lstStyle/>
        <a:p>
          <a:endParaRPr lang="en-US" sz="1800"/>
        </a:p>
      </dgm:t>
    </dgm:pt>
    <dgm:pt modelId="{2367B3A0-47A9-4D89-BEE5-198520C3F7F6}" type="sibTrans" cxnId="{5A0025E4-AD83-45A0-87F3-F275D566286E}">
      <dgm:prSet/>
      <dgm:spPr/>
      <dgm:t>
        <a:bodyPr/>
        <a:lstStyle/>
        <a:p>
          <a:endParaRPr lang="en-US" sz="1800"/>
        </a:p>
      </dgm:t>
    </dgm:pt>
    <dgm:pt modelId="{A75A7F18-FC57-4E63-A89C-0BE9A603C7CF}">
      <dgm:prSet phldrT="[Text]" custT="1"/>
      <dgm:spPr/>
      <dgm:t>
        <a:bodyPr/>
        <a:lstStyle/>
        <a:p>
          <a:r>
            <a:rPr kumimoji="1" lang="en-US" altLang="ja-JP" sz="1800" dirty="0" smtClean="0"/>
            <a:t>Conduct regular  Ethics Committee meeting</a:t>
          </a:r>
          <a:endParaRPr lang="en-US" sz="1800" dirty="0"/>
        </a:p>
      </dgm:t>
    </dgm:pt>
    <dgm:pt modelId="{B61D72DF-D748-4895-BF9C-8F9E1DBAC11B}" type="parTrans" cxnId="{9750CDAE-E1D6-47F3-90A9-E4E47D4E1884}">
      <dgm:prSet/>
      <dgm:spPr/>
      <dgm:t>
        <a:bodyPr/>
        <a:lstStyle/>
        <a:p>
          <a:endParaRPr lang="en-US" sz="1800"/>
        </a:p>
      </dgm:t>
    </dgm:pt>
    <dgm:pt modelId="{8ADF8877-AF18-42FB-802D-697D81D17CF2}" type="sibTrans" cxnId="{9750CDAE-E1D6-47F3-90A9-E4E47D4E1884}">
      <dgm:prSet/>
      <dgm:spPr/>
      <dgm:t>
        <a:bodyPr/>
        <a:lstStyle/>
        <a:p>
          <a:endParaRPr lang="en-US" sz="1800"/>
        </a:p>
      </dgm:t>
    </dgm:pt>
    <dgm:pt modelId="{EB4EC8A0-7695-4F7B-A15A-06E4135C2E64}">
      <dgm:prSet custT="1"/>
      <dgm:spPr/>
      <dgm:t>
        <a:bodyPr/>
        <a:lstStyle/>
        <a:p>
          <a:r>
            <a:rPr kumimoji="1" lang="en-US" altLang="ja-JP" sz="1600" dirty="0" smtClean="0"/>
            <a:t>Identify governance challenges</a:t>
          </a:r>
          <a:endParaRPr kumimoji="1" lang="ja-JP" altLang="en-US" sz="1600"/>
        </a:p>
      </dgm:t>
    </dgm:pt>
    <dgm:pt modelId="{F2A98E25-8EA3-4B0A-BA9C-F92C5BB6B689}" type="parTrans" cxnId="{51C3DF34-4E8C-4899-AECE-F1F3F86A8916}">
      <dgm:prSet/>
      <dgm:spPr/>
      <dgm:t>
        <a:bodyPr/>
        <a:lstStyle/>
        <a:p>
          <a:endParaRPr lang="en-US" sz="1800"/>
        </a:p>
      </dgm:t>
    </dgm:pt>
    <dgm:pt modelId="{59FAE859-43CA-4653-9B89-C968BC5A9696}" type="sibTrans" cxnId="{51C3DF34-4E8C-4899-AECE-F1F3F86A8916}">
      <dgm:prSet/>
      <dgm:spPr/>
      <dgm:t>
        <a:bodyPr/>
        <a:lstStyle/>
        <a:p>
          <a:endParaRPr lang="en-US" sz="1800"/>
        </a:p>
      </dgm:t>
    </dgm:pt>
    <dgm:pt modelId="{76B9EC06-460C-4D36-8F0A-5CFC40152EA7}">
      <dgm:prSet custT="1"/>
      <dgm:spPr/>
      <dgm:t>
        <a:bodyPr/>
        <a:lstStyle/>
        <a:p>
          <a:r>
            <a:rPr kumimoji="1" lang="en-US" altLang="ja-JP" sz="1600" dirty="0" smtClean="0"/>
            <a:t>Prepare individual work-plan</a:t>
          </a:r>
          <a:endParaRPr kumimoji="1" lang="ja-JP" altLang="en-US" sz="1600"/>
        </a:p>
      </dgm:t>
    </dgm:pt>
    <dgm:pt modelId="{FEF3B17E-F54B-4B76-A624-D1F871C68E39}" type="parTrans" cxnId="{0F25884B-4130-4D61-922B-1F407F151416}">
      <dgm:prSet/>
      <dgm:spPr/>
      <dgm:t>
        <a:bodyPr/>
        <a:lstStyle/>
        <a:p>
          <a:endParaRPr lang="en-US" sz="1800"/>
        </a:p>
      </dgm:t>
    </dgm:pt>
    <dgm:pt modelId="{A2A562D3-EDDA-4928-9CDF-047CF37734AA}" type="sibTrans" cxnId="{0F25884B-4130-4D61-922B-1F407F151416}">
      <dgm:prSet/>
      <dgm:spPr/>
      <dgm:t>
        <a:bodyPr/>
        <a:lstStyle/>
        <a:p>
          <a:endParaRPr lang="en-US" sz="1800"/>
        </a:p>
      </dgm:t>
    </dgm:pt>
    <dgm:pt modelId="{5CCF55D2-C15E-43DC-8550-CCFC747469C4}">
      <dgm:prSet custT="1"/>
      <dgm:spPr/>
      <dgm:t>
        <a:bodyPr/>
        <a:lstStyle/>
        <a:p>
          <a:r>
            <a:rPr kumimoji="1" lang="en-US" altLang="ja-JP" sz="1800" dirty="0" smtClean="0"/>
            <a:t>Provide necessary budget</a:t>
          </a:r>
          <a:endParaRPr kumimoji="1" lang="ja-JP" altLang="en-US" sz="1800"/>
        </a:p>
      </dgm:t>
    </dgm:pt>
    <dgm:pt modelId="{F0C16F22-C0CD-47E9-B173-5F899104BCCC}" type="parTrans" cxnId="{5C05F2AD-E5AE-4D4A-9CEA-50383F443A06}">
      <dgm:prSet/>
      <dgm:spPr/>
      <dgm:t>
        <a:bodyPr/>
        <a:lstStyle/>
        <a:p>
          <a:endParaRPr lang="en-US" sz="1800"/>
        </a:p>
      </dgm:t>
    </dgm:pt>
    <dgm:pt modelId="{9C918B4F-AEDE-483E-9E3F-4E8531DB818F}" type="sibTrans" cxnId="{5C05F2AD-E5AE-4D4A-9CEA-50383F443A06}">
      <dgm:prSet/>
      <dgm:spPr/>
      <dgm:t>
        <a:bodyPr/>
        <a:lstStyle/>
        <a:p>
          <a:endParaRPr lang="en-US" sz="1800"/>
        </a:p>
      </dgm:t>
    </dgm:pt>
    <dgm:pt modelId="{EA2FB0B3-DCCA-405B-BC4F-1F00100CBBE7}">
      <dgm:prSet phldrT="[Text]" custT="1"/>
      <dgm:spPr/>
      <dgm:t>
        <a:bodyPr/>
        <a:lstStyle/>
        <a:p>
          <a:r>
            <a:rPr lang="en-US" sz="1800" dirty="0" smtClean="0"/>
            <a:t>Monitor and evaluate implementation </a:t>
          </a:r>
          <a:endParaRPr lang="en-US" sz="1800" dirty="0"/>
        </a:p>
      </dgm:t>
    </dgm:pt>
    <dgm:pt modelId="{149C6F73-FF59-4254-A989-483E64AE1B11}" type="parTrans" cxnId="{A667F1B6-2986-4878-A297-A848696821E9}">
      <dgm:prSet/>
      <dgm:spPr/>
      <dgm:t>
        <a:bodyPr/>
        <a:lstStyle/>
        <a:p>
          <a:endParaRPr lang="en-US" sz="1800"/>
        </a:p>
      </dgm:t>
    </dgm:pt>
    <dgm:pt modelId="{C38F476C-3038-4205-9295-121E2B07CA03}" type="sibTrans" cxnId="{A667F1B6-2986-4878-A297-A848696821E9}">
      <dgm:prSet/>
      <dgm:spPr/>
      <dgm:t>
        <a:bodyPr/>
        <a:lstStyle/>
        <a:p>
          <a:endParaRPr lang="en-US" sz="1800"/>
        </a:p>
      </dgm:t>
    </dgm:pt>
    <dgm:pt modelId="{E9C32DE3-7813-400D-8E51-C0EAF45E5901}">
      <dgm:prSet custT="1"/>
      <dgm:spPr/>
      <dgm:t>
        <a:bodyPr/>
        <a:lstStyle/>
        <a:p>
          <a:r>
            <a:rPr kumimoji="1" lang="en-US" altLang="ja-JP" sz="1800" dirty="0" smtClean="0"/>
            <a:t>Implement plan/activities  </a:t>
          </a:r>
          <a:endParaRPr kumimoji="1" lang="ja-JP" altLang="en-US" sz="1800"/>
        </a:p>
      </dgm:t>
    </dgm:pt>
    <dgm:pt modelId="{596012A9-FBC3-4BAD-8153-F56A2361336E}" type="parTrans" cxnId="{2940ECCF-3C24-4E38-860D-83A3549FC200}">
      <dgm:prSet/>
      <dgm:spPr/>
      <dgm:t>
        <a:bodyPr/>
        <a:lstStyle/>
        <a:p>
          <a:endParaRPr lang="en-US" sz="1800"/>
        </a:p>
      </dgm:t>
    </dgm:pt>
    <dgm:pt modelId="{CEC8A1FC-7DD2-42EA-9671-91911C441AAC}" type="sibTrans" cxnId="{2940ECCF-3C24-4E38-860D-83A3549FC200}">
      <dgm:prSet/>
      <dgm:spPr/>
      <dgm:t>
        <a:bodyPr/>
        <a:lstStyle/>
        <a:p>
          <a:endParaRPr lang="en-US" sz="1800"/>
        </a:p>
      </dgm:t>
    </dgm:pt>
    <dgm:pt modelId="{6656D709-6BDD-4920-99C7-1F490EE57153}">
      <dgm:prSet phldrT="[Text]" custT="1"/>
      <dgm:spPr/>
      <dgm:t>
        <a:bodyPr/>
        <a:lstStyle/>
        <a:p>
          <a:endParaRPr lang="en-US" sz="1800" dirty="0"/>
        </a:p>
      </dgm:t>
    </dgm:pt>
    <dgm:pt modelId="{F8F96627-9B30-49A4-8D40-A12DA3BF0289}" type="parTrans" cxnId="{DD198A38-024D-44AC-8945-61BDA0AF580D}">
      <dgm:prSet/>
      <dgm:spPr/>
      <dgm:t>
        <a:bodyPr/>
        <a:lstStyle/>
        <a:p>
          <a:endParaRPr lang="en-US" sz="1800"/>
        </a:p>
      </dgm:t>
    </dgm:pt>
    <dgm:pt modelId="{E35C7FED-7CF2-46CA-8444-EFE15CD1762B}" type="sibTrans" cxnId="{DD198A38-024D-44AC-8945-61BDA0AF580D}">
      <dgm:prSet/>
      <dgm:spPr/>
      <dgm:t>
        <a:bodyPr/>
        <a:lstStyle/>
        <a:p>
          <a:endParaRPr lang="en-US" sz="1800"/>
        </a:p>
      </dgm:t>
    </dgm:pt>
    <dgm:pt modelId="{717CC05E-0EE1-43E7-A794-1154695E14BD}">
      <dgm:prSet phldrT="[Text]" custT="1"/>
      <dgm:spPr/>
      <dgm:t>
        <a:bodyPr/>
        <a:lstStyle/>
        <a:p>
          <a:r>
            <a:rPr lang="en-US" sz="1800" dirty="0" smtClean="0"/>
            <a:t>Include new activities</a:t>
          </a:r>
          <a:endParaRPr lang="en-US" sz="1800" dirty="0"/>
        </a:p>
      </dgm:t>
    </dgm:pt>
    <dgm:pt modelId="{E5DAFFAC-8900-4454-BEFC-9830BC25163A}" type="parTrans" cxnId="{1377D3BB-4F16-472C-A360-4DD1781E8A4B}">
      <dgm:prSet/>
      <dgm:spPr/>
      <dgm:t>
        <a:bodyPr/>
        <a:lstStyle/>
        <a:p>
          <a:endParaRPr lang="en-US" sz="2000"/>
        </a:p>
      </dgm:t>
    </dgm:pt>
    <dgm:pt modelId="{6E95C1F0-6C0E-4DA6-9C66-E52F7F34D313}" type="sibTrans" cxnId="{1377D3BB-4F16-472C-A360-4DD1781E8A4B}">
      <dgm:prSet/>
      <dgm:spPr/>
      <dgm:t>
        <a:bodyPr/>
        <a:lstStyle/>
        <a:p>
          <a:endParaRPr lang="en-US" sz="2000"/>
        </a:p>
      </dgm:t>
    </dgm:pt>
    <dgm:pt modelId="{F6AED8C1-12F4-4634-AD3B-F927AF77C7FC}">
      <dgm:prSet custT="1"/>
      <dgm:spPr/>
      <dgm:t>
        <a:bodyPr/>
        <a:lstStyle/>
        <a:p>
          <a:r>
            <a:rPr kumimoji="1" lang="en-US" altLang="ja-JP" sz="1600" dirty="0" smtClean="0"/>
            <a:t> </a:t>
          </a:r>
          <a:r>
            <a:rPr kumimoji="1" lang="en-US" altLang="ja-JP" sz="1600" dirty="0" err="1" smtClean="0"/>
            <a:t>RTI</a:t>
          </a:r>
          <a:r>
            <a:rPr kumimoji="1" lang="en-US" altLang="ja-JP" sz="1600" dirty="0" smtClean="0"/>
            <a:t>&gt;</a:t>
          </a:r>
          <a:r>
            <a:rPr kumimoji="1" lang="en-US" altLang="ja-JP" sz="1600" dirty="0" err="1" smtClean="0"/>
            <a:t>GRS</a:t>
          </a:r>
          <a:r>
            <a:rPr kumimoji="1" lang="en-US" altLang="ja-JP" sz="1600" dirty="0" smtClean="0"/>
            <a:t>&gt;E- governance&gt;skills </a:t>
          </a:r>
          <a:endParaRPr kumimoji="1" lang="ja-JP" altLang="en-US" sz="1600"/>
        </a:p>
      </dgm:t>
    </dgm:pt>
    <dgm:pt modelId="{AE51E269-E826-4C64-A48E-E909010915BE}" type="parTrans" cxnId="{047AEFB4-885A-4DD2-B0AB-A9950F2F5541}">
      <dgm:prSet/>
      <dgm:spPr/>
      <dgm:t>
        <a:bodyPr/>
        <a:lstStyle/>
        <a:p>
          <a:endParaRPr lang="en-US" sz="2000"/>
        </a:p>
      </dgm:t>
    </dgm:pt>
    <dgm:pt modelId="{FC57C829-11CC-4A02-85F5-709265FB86C4}" type="sibTrans" cxnId="{047AEFB4-885A-4DD2-B0AB-A9950F2F5541}">
      <dgm:prSet/>
      <dgm:spPr/>
      <dgm:t>
        <a:bodyPr/>
        <a:lstStyle/>
        <a:p>
          <a:endParaRPr lang="en-US" sz="2000"/>
        </a:p>
      </dgm:t>
    </dgm:pt>
    <dgm:pt modelId="{DB161AA2-5108-48B4-BB85-875C3F56B1C3}">
      <dgm:prSet phldrT="[Text]" custT="1"/>
      <dgm:spPr/>
      <dgm:t>
        <a:bodyPr/>
        <a:lstStyle/>
        <a:p>
          <a:r>
            <a:rPr lang="en-US" sz="1800" dirty="0" smtClean="0"/>
            <a:t>Share experiences</a:t>
          </a:r>
          <a:endParaRPr lang="en-US" sz="1800" dirty="0"/>
        </a:p>
      </dgm:t>
    </dgm:pt>
    <dgm:pt modelId="{B4DA381A-D431-4CEA-8544-A70C66D145A9}" type="parTrans" cxnId="{77A92566-823E-46EC-B96E-77F2FB393529}">
      <dgm:prSet/>
      <dgm:spPr/>
      <dgm:t>
        <a:bodyPr/>
        <a:lstStyle/>
        <a:p>
          <a:endParaRPr lang="en-US" sz="2000"/>
        </a:p>
      </dgm:t>
    </dgm:pt>
    <dgm:pt modelId="{2062D62E-B640-4658-B2AB-5E2C82D74C8B}" type="sibTrans" cxnId="{77A92566-823E-46EC-B96E-77F2FB393529}">
      <dgm:prSet/>
      <dgm:spPr/>
      <dgm:t>
        <a:bodyPr/>
        <a:lstStyle/>
        <a:p>
          <a:endParaRPr lang="en-US" sz="2000"/>
        </a:p>
      </dgm:t>
    </dgm:pt>
    <dgm:pt modelId="{B76645C3-00D7-484E-9096-B9E1DEA03C7B}" type="pres">
      <dgm:prSet presAssocID="{6FB9627D-0A29-4E81-9708-8D497BB561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EA6EC0-C926-45D3-86E3-9E6E8E2CB702}" type="pres">
      <dgm:prSet presAssocID="{6FB9627D-0A29-4E81-9708-8D497BB561DA}" presName="children" presStyleCnt="0"/>
      <dgm:spPr/>
    </dgm:pt>
    <dgm:pt modelId="{7D74DA3E-B63A-47B9-9A2D-6D626AE1BA7E}" type="pres">
      <dgm:prSet presAssocID="{6FB9627D-0A29-4E81-9708-8D497BB561DA}" presName="child1group" presStyleCnt="0"/>
      <dgm:spPr/>
    </dgm:pt>
    <dgm:pt modelId="{36937162-3414-4ACD-8CDB-794A72FDA7B4}" type="pres">
      <dgm:prSet presAssocID="{6FB9627D-0A29-4E81-9708-8D497BB561DA}" presName="child1" presStyleLbl="bgAcc1" presStyleIdx="0" presStyleCnt="4" custScaleX="165787" custLinFactNeighborX="-10322" custLinFactNeighborY="-9870"/>
      <dgm:spPr/>
      <dgm:t>
        <a:bodyPr/>
        <a:lstStyle/>
        <a:p>
          <a:endParaRPr lang="en-US"/>
        </a:p>
      </dgm:t>
    </dgm:pt>
    <dgm:pt modelId="{3E1673CC-0DE4-4E48-A3B4-B68B4AB775F6}" type="pres">
      <dgm:prSet presAssocID="{6FB9627D-0A29-4E81-9708-8D497BB561D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CFC5D-8AF4-4CA8-AC31-A8CD5EE4D433}" type="pres">
      <dgm:prSet presAssocID="{6FB9627D-0A29-4E81-9708-8D497BB561DA}" presName="child2group" presStyleCnt="0"/>
      <dgm:spPr/>
    </dgm:pt>
    <dgm:pt modelId="{57953F4B-90DD-4EBC-ACF9-B615A7D84D46}" type="pres">
      <dgm:prSet presAssocID="{6FB9627D-0A29-4E81-9708-8D497BB561DA}" presName="child2" presStyleLbl="bgAcc1" presStyleIdx="1" presStyleCnt="4" custScaleX="137849" custScaleY="156980" custLinFactNeighborX="23589" custLinFactNeighborY="7105"/>
      <dgm:spPr/>
      <dgm:t>
        <a:bodyPr/>
        <a:lstStyle/>
        <a:p>
          <a:endParaRPr lang="en-US"/>
        </a:p>
      </dgm:t>
    </dgm:pt>
    <dgm:pt modelId="{2E5159F3-24BB-4B82-A482-E72CC1F7B447}" type="pres">
      <dgm:prSet presAssocID="{6FB9627D-0A29-4E81-9708-8D497BB561D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CB39D-F42B-4B5F-BEC9-80ACCF516C24}" type="pres">
      <dgm:prSet presAssocID="{6FB9627D-0A29-4E81-9708-8D497BB561DA}" presName="child3group" presStyleCnt="0"/>
      <dgm:spPr/>
    </dgm:pt>
    <dgm:pt modelId="{5868B36B-9E5C-490B-806F-93F20A18E435}" type="pres">
      <dgm:prSet presAssocID="{6FB9627D-0A29-4E81-9708-8D497BB561DA}" presName="child3" presStyleLbl="bgAcc1" presStyleIdx="2" presStyleCnt="4" custScaleX="162769" custLinFactNeighborX="12352" custLinFactNeighborY="-25295"/>
      <dgm:spPr/>
      <dgm:t>
        <a:bodyPr/>
        <a:lstStyle/>
        <a:p>
          <a:endParaRPr lang="en-US"/>
        </a:p>
      </dgm:t>
    </dgm:pt>
    <dgm:pt modelId="{351BFB30-1F0D-4585-A587-1844E5D1EED0}" type="pres">
      <dgm:prSet presAssocID="{6FB9627D-0A29-4E81-9708-8D497BB561D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6B54F-E6F4-4C86-B291-02B3598A9683}" type="pres">
      <dgm:prSet presAssocID="{6FB9627D-0A29-4E81-9708-8D497BB561DA}" presName="child4group" presStyleCnt="0"/>
      <dgm:spPr/>
    </dgm:pt>
    <dgm:pt modelId="{4160AD81-073C-4CA2-9BBA-A4BA98318A0C}" type="pres">
      <dgm:prSet presAssocID="{6FB9627D-0A29-4E81-9708-8D497BB561DA}" presName="child4" presStyleLbl="bgAcc1" presStyleIdx="3" presStyleCnt="4" custScaleX="164102" custLinFactNeighborX="-11971" custLinFactNeighborY="-24688"/>
      <dgm:spPr/>
      <dgm:t>
        <a:bodyPr/>
        <a:lstStyle/>
        <a:p>
          <a:endParaRPr lang="en-US"/>
        </a:p>
      </dgm:t>
    </dgm:pt>
    <dgm:pt modelId="{23FD8C2E-EE70-420D-9DD9-9A5A569D417F}" type="pres">
      <dgm:prSet presAssocID="{6FB9627D-0A29-4E81-9708-8D497BB561D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DC4BB-62B0-4A02-AB4D-F31BE6CEE2EF}" type="pres">
      <dgm:prSet presAssocID="{6FB9627D-0A29-4E81-9708-8D497BB561DA}" presName="childPlaceholder" presStyleCnt="0"/>
      <dgm:spPr/>
    </dgm:pt>
    <dgm:pt modelId="{F7B02EC9-0AB2-4A3B-BFA5-945EA4AF4E5E}" type="pres">
      <dgm:prSet presAssocID="{6FB9627D-0A29-4E81-9708-8D497BB561DA}" presName="circle" presStyleCnt="0"/>
      <dgm:spPr/>
    </dgm:pt>
    <dgm:pt modelId="{ABA29196-412F-47A2-8BC7-E64BAE6D53C8}" type="pres">
      <dgm:prSet presAssocID="{6FB9627D-0A29-4E81-9708-8D497BB561DA}" presName="quadrant1" presStyleLbl="node1" presStyleIdx="0" presStyleCnt="4" custScaleX="93409" custScaleY="83921" custLinFactNeighborX="3449" custLinFactNeighborY="80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81661-57AE-47B0-BA18-FE5AAD8945F5}" type="pres">
      <dgm:prSet presAssocID="{6FB9627D-0A29-4E81-9708-8D497BB561DA}" presName="quadrant2" presStyleLbl="node1" presStyleIdx="1" presStyleCnt="4" custScaleX="86200" custScaleY="83921" custLinFactNeighborX="-7875" custLinFactNeighborY="103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C5262-76B7-4947-998D-B5CF6C83968C}" type="pres">
      <dgm:prSet presAssocID="{6FB9627D-0A29-4E81-9708-8D497BB561DA}" presName="quadrant3" presStyleLbl="node1" presStyleIdx="2" presStyleCnt="4" custScaleX="88232" custScaleY="77021" custLinFactNeighborX="-8891" custLinFactNeighborY="-149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1F3F1-58CA-4F77-AA00-6B097B51FE38}" type="pres">
      <dgm:prSet presAssocID="{6FB9627D-0A29-4E81-9708-8D497BB561DA}" presName="quadrant4" presStyleLbl="node1" presStyleIdx="3" presStyleCnt="4" custScaleX="92873" custScaleY="77023" custLinFactNeighborX="3717" custLinFactNeighborY="-149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A519C-3B3A-4455-86C6-804B7FDA5D46}" type="pres">
      <dgm:prSet presAssocID="{6FB9627D-0A29-4E81-9708-8D497BB561DA}" presName="quadrantPlaceholder" presStyleCnt="0"/>
      <dgm:spPr/>
    </dgm:pt>
    <dgm:pt modelId="{334AE8E6-88C9-441F-986F-F5FA206872E7}" type="pres">
      <dgm:prSet presAssocID="{6FB9627D-0A29-4E81-9708-8D497BB561DA}" presName="center1" presStyleLbl="fgShp" presStyleIdx="0" presStyleCnt="2"/>
      <dgm:spPr/>
    </dgm:pt>
    <dgm:pt modelId="{B19B6994-CA1A-45C8-B58E-D841087FB560}" type="pres">
      <dgm:prSet presAssocID="{6FB9627D-0A29-4E81-9708-8D497BB561DA}" presName="center2" presStyleLbl="fgShp" presStyleIdx="1" presStyleCnt="2"/>
      <dgm:spPr/>
    </dgm:pt>
  </dgm:ptLst>
  <dgm:cxnLst>
    <dgm:cxn modelId="{51C3DF34-4E8C-4899-AECE-F1F3F86A8916}" srcId="{99AAC3CD-4A3B-4DDC-80DD-8A33B6F2441E}" destId="{EB4EC8A0-7695-4F7B-A15A-06E4135C2E64}" srcOrd="1" destOrd="0" parTransId="{F2A98E25-8EA3-4B0A-BA9C-F92C5BB6B689}" sibTransId="{59FAE859-43CA-4653-9B89-C968BC5A9696}"/>
    <dgm:cxn modelId="{60F1F22C-395F-49A8-B564-F7452A00126D}" type="presOf" srcId="{C59F719F-54BE-45EC-B9B4-08F40947D51D}" destId="{57953F4B-90DD-4EBC-ACF9-B615A7D84D46}" srcOrd="0" destOrd="0" presId="urn:microsoft.com/office/officeart/2005/8/layout/cycle4"/>
    <dgm:cxn modelId="{C94024C8-70EA-40A4-81D6-CD33A5A69113}" type="presOf" srcId="{E9C32DE3-7813-400D-8E51-C0EAF45E5901}" destId="{351BFB30-1F0D-4585-A587-1844E5D1EED0}" srcOrd="1" destOrd="2" presId="urn:microsoft.com/office/officeart/2005/8/layout/cycle4"/>
    <dgm:cxn modelId="{12E6FAA7-43BD-411F-91B1-5077307390BE}" type="presOf" srcId="{EA2FB0B3-DCCA-405B-BC4F-1F00100CBBE7}" destId="{4160AD81-073C-4CA2-9BBA-A4BA98318A0C}" srcOrd="0" destOrd="1" presId="urn:microsoft.com/office/officeart/2005/8/layout/cycle4"/>
    <dgm:cxn modelId="{0F25884B-4130-4D61-922B-1F407F151416}" srcId="{99AAC3CD-4A3B-4DDC-80DD-8A33B6F2441E}" destId="{76B9EC06-460C-4D36-8F0A-5CFC40152EA7}" srcOrd="2" destOrd="0" parTransId="{FEF3B17E-F54B-4B76-A624-D1F871C68E39}" sibTransId="{A2A562D3-EDDA-4928-9CDF-047CF37734AA}"/>
    <dgm:cxn modelId="{0DAB5B57-63BF-4713-8854-9EA414CA16F2}" srcId="{99AAC3CD-4A3B-4DDC-80DD-8A33B6F2441E}" destId="{C59F719F-54BE-45EC-B9B4-08F40947D51D}" srcOrd="0" destOrd="0" parTransId="{05407BA5-8942-4DDA-AEB7-EAC6019F51E3}" sibTransId="{0128449B-425C-494A-A39C-6E308CD97ED2}"/>
    <dgm:cxn modelId="{D47E8194-8E36-44E5-9849-C6CB3B7863D1}" type="presOf" srcId="{5CCF55D2-C15E-43DC-8550-CCFC747469C4}" destId="{351BFB30-1F0D-4585-A587-1844E5D1EED0}" srcOrd="1" destOrd="1" presId="urn:microsoft.com/office/officeart/2005/8/layout/cycle4"/>
    <dgm:cxn modelId="{5EAB69F8-DBA3-4C76-8D12-4EB2DAF9BB1F}" type="presOf" srcId="{F6AED8C1-12F4-4634-AD3B-F927AF77C7FC}" destId="{2E5159F3-24BB-4B82-A482-E72CC1F7B447}" srcOrd="1" destOrd="3" presId="urn:microsoft.com/office/officeart/2005/8/layout/cycle4"/>
    <dgm:cxn modelId="{BC01F0AC-C71C-4A01-9D79-09B97E07EFAB}" type="presOf" srcId="{A75A7F18-FC57-4E63-A89C-0BE9A603C7CF}" destId="{4160AD81-073C-4CA2-9BBA-A4BA98318A0C}" srcOrd="0" destOrd="0" presId="urn:microsoft.com/office/officeart/2005/8/layout/cycle4"/>
    <dgm:cxn modelId="{832ECA2E-222D-42EF-8FEB-0116D30CA53B}" type="presOf" srcId="{99AAC3CD-4A3B-4DDC-80DD-8A33B6F2441E}" destId="{73481661-57AE-47B0-BA18-FE5AAD8945F5}" srcOrd="0" destOrd="0" presId="urn:microsoft.com/office/officeart/2005/8/layout/cycle4"/>
    <dgm:cxn modelId="{340F3FD5-7C6A-40FE-9E9D-BF673F57ABCF}" srcId="{F5CDB61B-9F79-47CB-93DC-FAEDF77ACBB2}" destId="{71207D54-5040-4C67-9E26-189F8AB9ADDC}" srcOrd="0" destOrd="0" parTransId="{7F88FD13-9B8F-46F8-88F6-C94515B703A1}" sibTransId="{7375318F-801F-4BC3-9C2D-AF735DD1DC8A}"/>
    <dgm:cxn modelId="{3A844DDD-1ECF-484E-BD9E-F958D9F41695}" type="presOf" srcId="{71207D54-5040-4C67-9E26-189F8AB9ADDC}" destId="{5868B36B-9E5C-490B-806F-93F20A18E435}" srcOrd="0" destOrd="0" presId="urn:microsoft.com/office/officeart/2005/8/layout/cycle4"/>
    <dgm:cxn modelId="{EC184001-787F-4539-9549-1F5E8B1A23CB}" type="presOf" srcId="{EB4EC8A0-7695-4F7B-A15A-06E4135C2E64}" destId="{2E5159F3-24BB-4B82-A482-E72CC1F7B447}" srcOrd="1" destOrd="1" presId="urn:microsoft.com/office/officeart/2005/8/layout/cycle4"/>
    <dgm:cxn modelId="{8917519B-2FBA-4F04-800C-48DA8C6AB457}" type="presOf" srcId="{EA2FB0B3-DCCA-405B-BC4F-1F00100CBBE7}" destId="{23FD8C2E-EE70-420D-9DD9-9A5A569D417F}" srcOrd="1" destOrd="1" presId="urn:microsoft.com/office/officeart/2005/8/layout/cycle4"/>
    <dgm:cxn modelId="{711A1FA0-A44A-47C0-BCC9-DC67C3D0EB3D}" type="presOf" srcId="{F5CDB61B-9F79-47CB-93DC-FAEDF77ACBB2}" destId="{038C5262-76B7-4947-998D-B5CF6C83968C}" srcOrd="0" destOrd="0" presId="urn:microsoft.com/office/officeart/2005/8/layout/cycle4"/>
    <dgm:cxn modelId="{4985C1EF-CA32-49D4-8A75-81112F579B55}" srcId="{6FB9627D-0A29-4E81-9708-8D497BB561DA}" destId="{74D0CC5E-E5AF-4B14-A066-BEC22C9EAB6F}" srcOrd="0" destOrd="0" parTransId="{ADEBC37D-16C9-4B22-AF11-032246DFA556}" sibTransId="{C2176F19-2051-4E33-8ACE-60E0E7B4B9F5}"/>
    <dgm:cxn modelId="{4DA6CADB-28EB-4E00-BE6F-15DB0D45D258}" type="presOf" srcId="{DB161AA2-5108-48B4-BB85-875C3F56B1C3}" destId="{3E1673CC-0DE4-4E48-A3B4-B68B4AB775F6}" srcOrd="1" destOrd="3" presId="urn:microsoft.com/office/officeart/2005/8/layout/cycle4"/>
    <dgm:cxn modelId="{057EBCFC-1809-439C-A528-2886ECB805ED}" type="presOf" srcId="{A75A7F18-FC57-4E63-A89C-0BE9A603C7CF}" destId="{23FD8C2E-EE70-420D-9DD9-9A5A569D417F}" srcOrd="1" destOrd="0" presId="urn:microsoft.com/office/officeart/2005/8/layout/cycle4"/>
    <dgm:cxn modelId="{9750CDAE-E1D6-47F3-90A9-E4E47D4E1884}" srcId="{DC34B52E-87D0-4309-9204-156BE7077FEF}" destId="{A75A7F18-FC57-4E63-A89C-0BE9A603C7CF}" srcOrd="0" destOrd="0" parTransId="{B61D72DF-D748-4895-BF9C-8F9E1DBAC11B}" sibTransId="{8ADF8877-AF18-42FB-802D-697D81D17CF2}"/>
    <dgm:cxn modelId="{EDAFAD04-8DB2-4E7E-BDE8-27F59EDD6712}" type="presOf" srcId="{717CC05E-0EE1-43E7-A794-1154695E14BD}" destId="{3E1673CC-0DE4-4E48-A3B4-B68B4AB775F6}" srcOrd="1" destOrd="1" presId="urn:microsoft.com/office/officeart/2005/8/layout/cycle4"/>
    <dgm:cxn modelId="{77A92566-823E-46EC-B96E-77F2FB393529}" srcId="{74D0CC5E-E5AF-4B14-A066-BEC22C9EAB6F}" destId="{DB161AA2-5108-48B4-BB85-875C3F56B1C3}" srcOrd="3" destOrd="0" parTransId="{B4DA381A-D431-4CEA-8544-A70C66D145A9}" sibTransId="{2062D62E-B640-4658-B2AB-5E2C82D74C8B}"/>
    <dgm:cxn modelId="{82440A17-396A-4BE4-B8E0-7F93D46C4D2D}" type="presOf" srcId="{A4843E74-6EC1-4BBB-AB49-C4D381F61090}" destId="{36937162-3414-4ACD-8CDB-794A72FDA7B4}" srcOrd="0" destOrd="2" presId="urn:microsoft.com/office/officeart/2005/8/layout/cycle4"/>
    <dgm:cxn modelId="{28017D4B-F262-45E2-92B5-1916DA9F531A}" type="presOf" srcId="{76B9EC06-460C-4D36-8F0A-5CFC40152EA7}" destId="{2E5159F3-24BB-4B82-A482-E72CC1F7B447}" srcOrd="1" destOrd="2" presId="urn:microsoft.com/office/officeart/2005/8/layout/cycle4"/>
    <dgm:cxn modelId="{E4F2FBD5-D3E6-4485-A947-22892A8D9EE8}" type="presOf" srcId="{E9C32DE3-7813-400D-8E51-C0EAF45E5901}" destId="{5868B36B-9E5C-490B-806F-93F20A18E435}" srcOrd="0" destOrd="2" presId="urn:microsoft.com/office/officeart/2005/8/layout/cycle4"/>
    <dgm:cxn modelId="{A667F1B6-2986-4878-A297-A848696821E9}" srcId="{DC34B52E-87D0-4309-9204-156BE7077FEF}" destId="{EA2FB0B3-DCCA-405B-BC4F-1F00100CBBE7}" srcOrd="1" destOrd="0" parTransId="{149C6F73-FF59-4254-A989-483E64AE1B11}" sibTransId="{C38F476C-3038-4205-9295-121E2B07CA03}"/>
    <dgm:cxn modelId="{E1D451AB-8B79-4390-8A95-55096D36CC5F}" type="presOf" srcId="{6656D709-6BDD-4920-99C7-1F490EE57153}" destId="{3E1673CC-0DE4-4E48-A3B4-B68B4AB775F6}" srcOrd="1" destOrd="0" presId="urn:microsoft.com/office/officeart/2005/8/layout/cycle4"/>
    <dgm:cxn modelId="{1377D3BB-4F16-472C-A360-4DD1781E8A4B}" srcId="{74D0CC5E-E5AF-4B14-A066-BEC22C9EAB6F}" destId="{717CC05E-0EE1-43E7-A794-1154695E14BD}" srcOrd="1" destOrd="0" parTransId="{E5DAFFAC-8900-4454-BEFC-9830BC25163A}" sibTransId="{6E95C1F0-6C0E-4DA6-9C66-E52F7F34D313}"/>
    <dgm:cxn modelId="{047AEFB4-885A-4DD2-B0AB-A9950F2F5541}" srcId="{99AAC3CD-4A3B-4DDC-80DD-8A33B6F2441E}" destId="{F6AED8C1-12F4-4634-AD3B-F927AF77C7FC}" srcOrd="3" destOrd="0" parTransId="{AE51E269-E826-4C64-A48E-E909010915BE}" sibTransId="{FC57C829-11CC-4A02-85F5-709265FB86C4}"/>
    <dgm:cxn modelId="{57C1B616-B344-4E12-A829-D1DC5FEE5B58}" srcId="{74D0CC5E-E5AF-4B14-A066-BEC22C9EAB6F}" destId="{A4843E74-6EC1-4BBB-AB49-C4D381F61090}" srcOrd="2" destOrd="0" parTransId="{FB3ADEF0-BBBE-4E3D-A2F1-A7A59CB23602}" sibTransId="{98AE4B7D-9A63-4CFC-BC41-93EF0B04A8F6}"/>
    <dgm:cxn modelId="{2940ECCF-3C24-4E38-860D-83A3549FC200}" srcId="{F5CDB61B-9F79-47CB-93DC-FAEDF77ACBB2}" destId="{E9C32DE3-7813-400D-8E51-C0EAF45E5901}" srcOrd="2" destOrd="0" parTransId="{596012A9-FBC3-4BAD-8153-F56A2361336E}" sibTransId="{CEC8A1FC-7DD2-42EA-9671-91911C441AAC}"/>
    <dgm:cxn modelId="{82C7527A-7D2E-4121-904E-0CD26F6FFA6B}" type="presOf" srcId="{A4843E74-6EC1-4BBB-AB49-C4D381F61090}" destId="{3E1673CC-0DE4-4E48-A3B4-B68B4AB775F6}" srcOrd="1" destOrd="2" presId="urn:microsoft.com/office/officeart/2005/8/layout/cycle4"/>
    <dgm:cxn modelId="{343C9636-654C-4F06-9524-8E98CE8FACCB}" type="presOf" srcId="{717CC05E-0EE1-43E7-A794-1154695E14BD}" destId="{36937162-3414-4ACD-8CDB-794A72FDA7B4}" srcOrd="0" destOrd="1" presId="urn:microsoft.com/office/officeart/2005/8/layout/cycle4"/>
    <dgm:cxn modelId="{83361782-95F6-45F6-9240-750936F29BD9}" type="presOf" srcId="{EB4EC8A0-7695-4F7B-A15A-06E4135C2E64}" destId="{57953F4B-90DD-4EBC-ACF9-B615A7D84D46}" srcOrd="0" destOrd="1" presId="urn:microsoft.com/office/officeart/2005/8/layout/cycle4"/>
    <dgm:cxn modelId="{57F16441-DF68-4EDB-8760-9F6F05251707}" type="presOf" srcId="{5CCF55D2-C15E-43DC-8550-CCFC747469C4}" destId="{5868B36B-9E5C-490B-806F-93F20A18E435}" srcOrd="0" destOrd="1" presId="urn:microsoft.com/office/officeart/2005/8/layout/cycle4"/>
    <dgm:cxn modelId="{BED0AB44-3C1F-461C-BA1E-CE10B85A4AFF}" srcId="{6FB9627D-0A29-4E81-9708-8D497BB561DA}" destId="{99AAC3CD-4A3B-4DDC-80DD-8A33B6F2441E}" srcOrd="1" destOrd="0" parTransId="{688B887D-5F70-49F5-8652-A2F7BF2F44B1}" sibTransId="{ABA2F04D-23AA-4613-AD0C-96BF34FB030B}"/>
    <dgm:cxn modelId="{22660703-63E5-4F6C-9DE6-33FDA5210EF5}" type="presOf" srcId="{F6AED8C1-12F4-4634-AD3B-F927AF77C7FC}" destId="{57953F4B-90DD-4EBC-ACF9-B615A7D84D46}" srcOrd="0" destOrd="3" presId="urn:microsoft.com/office/officeart/2005/8/layout/cycle4"/>
    <dgm:cxn modelId="{F089ABAC-F4DF-48B3-9EC7-BE3BB7F83260}" type="presOf" srcId="{6656D709-6BDD-4920-99C7-1F490EE57153}" destId="{36937162-3414-4ACD-8CDB-794A72FDA7B4}" srcOrd="0" destOrd="0" presId="urn:microsoft.com/office/officeart/2005/8/layout/cycle4"/>
    <dgm:cxn modelId="{5F3310DA-79A6-4117-9DB5-F69707947232}" type="presOf" srcId="{76B9EC06-460C-4D36-8F0A-5CFC40152EA7}" destId="{57953F4B-90DD-4EBC-ACF9-B615A7D84D46}" srcOrd="0" destOrd="2" presId="urn:microsoft.com/office/officeart/2005/8/layout/cycle4"/>
    <dgm:cxn modelId="{5A0025E4-AD83-45A0-87F3-F275D566286E}" srcId="{6FB9627D-0A29-4E81-9708-8D497BB561DA}" destId="{DC34B52E-87D0-4309-9204-156BE7077FEF}" srcOrd="3" destOrd="0" parTransId="{FEAD14BE-6706-4A2C-B3AB-708DB5BA2BE2}" sibTransId="{2367B3A0-47A9-4D89-BEE5-198520C3F7F6}"/>
    <dgm:cxn modelId="{B7F2E5BC-DE41-4515-9A0A-98149BDA98BC}" type="presOf" srcId="{C59F719F-54BE-45EC-B9B4-08F40947D51D}" destId="{2E5159F3-24BB-4B82-A482-E72CC1F7B447}" srcOrd="1" destOrd="0" presId="urn:microsoft.com/office/officeart/2005/8/layout/cycle4"/>
    <dgm:cxn modelId="{0614691A-EC5C-4857-9F2D-74FFF146B7E4}" type="presOf" srcId="{DB161AA2-5108-48B4-BB85-875C3F56B1C3}" destId="{36937162-3414-4ACD-8CDB-794A72FDA7B4}" srcOrd="0" destOrd="3" presId="urn:microsoft.com/office/officeart/2005/8/layout/cycle4"/>
    <dgm:cxn modelId="{5E92BE89-124B-4671-98C2-A328F8B46F4F}" type="presOf" srcId="{DC34B52E-87D0-4309-9204-156BE7077FEF}" destId="{B3E1F3F1-58CA-4F77-AA00-6B097B51FE38}" srcOrd="0" destOrd="0" presId="urn:microsoft.com/office/officeart/2005/8/layout/cycle4"/>
    <dgm:cxn modelId="{5C05F2AD-E5AE-4D4A-9CEA-50383F443A06}" srcId="{F5CDB61B-9F79-47CB-93DC-FAEDF77ACBB2}" destId="{5CCF55D2-C15E-43DC-8550-CCFC747469C4}" srcOrd="1" destOrd="0" parTransId="{F0C16F22-C0CD-47E9-B173-5F899104BCCC}" sibTransId="{9C918B4F-AEDE-483E-9E3F-4E8531DB818F}"/>
    <dgm:cxn modelId="{702B85B7-91D9-44AC-A105-5A8FFFDB364B}" srcId="{6FB9627D-0A29-4E81-9708-8D497BB561DA}" destId="{F5CDB61B-9F79-47CB-93DC-FAEDF77ACBB2}" srcOrd="2" destOrd="0" parTransId="{4422935A-8E94-4926-9481-BD38A063D986}" sibTransId="{C2B54982-2E87-4362-8E2E-7AEF728469A3}"/>
    <dgm:cxn modelId="{DCE17358-01C6-4E8D-9EDD-43AC3578AA62}" type="presOf" srcId="{71207D54-5040-4C67-9E26-189F8AB9ADDC}" destId="{351BFB30-1F0D-4585-A587-1844E5D1EED0}" srcOrd="1" destOrd="0" presId="urn:microsoft.com/office/officeart/2005/8/layout/cycle4"/>
    <dgm:cxn modelId="{7888FCF9-344B-47FE-9A8C-856607B5C805}" type="presOf" srcId="{6FB9627D-0A29-4E81-9708-8D497BB561DA}" destId="{B76645C3-00D7-484E-9096-B9E1DEA03C7B}" srcOrd="0" destOrd="0" presId="urn:microsoft.com/office/officeart/2005/8/layout/cycle4"/>
    <dgm:cxn modelId="{0D13970B-B177-4A03-828F-4C0EEE803AE9}" type="presOf" srcId="{74D0CC5E-E5AF-4B14-A066-BEC22C9EAB6F}" destId="{ABA29196-412F-47A2-8BC7-E64BAE6D53C8}" srcOrd="0" destOrd="0" presId="urn:microsoft.com/office/officeart/2005/8/layout/cycle4"/>
    <dgm:cxn modelId="{DD198A38-024D-44AC-8945-61BDA0AF580D}" srcId="{74D0CC5E-E5AF-4B14-A066-BEC22C9EAB6F}" destId="{6656D709-6BDD-4920-99C7-1F490EE57153}" srcOrd="0" destOrd="0" parTransId="{F8F96627-9B30-49A4-8D40-A12DA3BF0289}" sibTransId="{E35C7FED-7CF2-46CA-8444-EFE15CD1762B}"/>
    <dgm:cxn modelId="{D16A4418-2087-45AD-A661-B80E5142CC7F}" type="presParOf" srcId="{B76645C3-00D7-484E-9096-B9E1DEA03C7B}" destId="{0FEA6EC0-C926-45D3-86E3-9E6E8E2CB702}" srcOrd="0" destOrd="0" presId="urn:microsoft.com/office/officeart/2005/8/layout/cycle4"/>
    <dgm:cxn modelId="{D7A52E8F-A987-47DF-8E1F-D7F1BDF33635}" type="presParOf" srcId="{0FEA6EC0-C926-45D3-86E3-9E6E8E2CB702}" destId="{7D74DA3E-B63A-47B9-9A2D-6D626AE1BA7E}" srcOrd="0" destOrd="0" presId="urn:microsoft.com/office/officeart/2005/8/layout/cycle4"/>
    <dgm:cxn modelId="{967E6A9B-857D-475D-8E45-0B47775101BF}" type="presParOf" srcId="{7D74DA3E-B63A-47B9-9A2D-6D626AE1BA7E}" destId="{36937162-3414-4ACD-8CDB-794A72FDA7B4}" srcOrd="0" destOrd="0" presId="urn:microsoft.com/office/officeart/2005/8/layout/cycle4"/>
    <dgm:cxn modelId="{9E47D516-2F84-4870-949B-0E841C9216DB}" type="presParOf" srcId="{7D74DA3E-B63A-47B9-9A2D-6D626AE1BA7E}" destId="{3E1673CC-0DE4-4E48-A3B4-B68B4AB775F6}" srcOrd="1" destOrd="0" presId="urn:microsoft.com/office/officeart/2005/8/layout/cycle4"/>
    <dgm:cxn modelId="{0D5079EC-C062-4CF4-B7AB-8BF385C8EC25}" type="presParOf" srcId="{0FEA6EC0-C926-45D3-86E3-9E6E8E2CB702}" destId="{E09CFC5D-8AF4-4CA8-AC31-A8CD5EE4D433}" srcOrd="1" destOrd="0" presId="urn:microsoft.com/office/officeart/2005/8/layout/cycle4"/>
    <dgm:cxn modelId="{B052CFFC-8182-403A-ADD7-5A9BE9A2E394}" type="presParOf" srcId="{E09CFC5D-8AF4-4CA8-AC31-A8CD5EE4D433}" destId="{57953F4B-90DD-4EBC-ACF9-B615A7D84D46}" srcOrd="0" destOrd="0" presId="urn:microsoft.com/office/officeart/2005/8/layout/cycle4"/>
    <dgm:cxn modelId="{847696F3-2B01-4AED-9574-DA4C103EB7C8}" type="presParOf" srcId="{E09CFC5D-8AF4-4CA8-AC31-A8CD5EE4D433}" destId="{2E5159F3-24BB-4B82-A482-E72CC1F7B447}" srcOrd="1" destOrd="0" presId="urn:microsoft.com/office/officeart/2005/8/layout/cycle4"/>
    <dgm:cxn modelId="{8803B35A-E853-443A-B4E8-6BFD6F5DCC34}" type="presParOf" srcId="{0FEA6EC0-C926-45D3-86E3-9E6E8E2CB702}" destId="{895CB39D-F42B-4B5F-BEC9-80ACCF516C24}" srcOrd="2" destOrd="0" presId="urn:microsoft.com/office/officeart/2005/8/layout/cycle4"/>
    <dgm:cxn modelId="{4693B415-2124-486B-9AD4-CD2F4010D5FE}" type="presParOf" srcId="{895CB39D-F42B-4B5F-BEC9-80ACCF516C24}" destId="{5868B36B-9E5C-490B-806F-93F20A18E435}" srcOrd="0" destOrd="0" presId="urn:microsoft.com/office/officeart/2005/8/layout/cycle4"/>
    <dgm:cxn modelId="{B21412AD-3C4A-4521-BF3E-E2D67F6A3544}" type="presParOf" srcId="{895CB39D-F42B-4B5F-BEC9-80ACCF516C24}" destId="{351BFB30-1F0D-4585-A587-1844E5D1EED0}" srcOrd="1" destOrd="0" presId="urn:microsoft.com/office/officeart/2005/8/layout/cycle4"/>
    <dgm:cxn modelId="{E523FC21-E02B-4F4C-AFE2-90AE51A2FA48}" type="presParOf" srcId="{0FEA6EC0-C926-45D3-86E3-9E6E8E2CB702}" destId="{FFC6B54F-E6F4-4C86-B291-02B3598A9683}" srcOrd="3" destOrd="0" presId="urn:microsoft.com/office/officeart/2005/8/layout/cycle4"/>
    <dgm:cxn modelId="{E82E17DD-70ED-44CF-8824-3F2EF3456958}" type="presParOf" srcId="{FFC6B54F-E6F4-4C86-B291-02B3598A9683}" destId="{4160AD81-073C-4CA2-9BBA-A4BA98318A0C}" srcOrd="0" destOrd="0" presId="urn:microsoft.com/office/officeart/2005/8/layout/cycle4"/>
    <dgm:cxn modelId="{5F442AFC-739E-40FA-B9CC-8F140694B3C7}" type="presParOf" srcId="{FFC6B54F-E6F4-4C86-B291-02B3598A9683}" destId="{23FD8C2E-EE70-420D-9DD9-9A5A569D417F}" srcOrd="1" destOrd="0" presId="urn:microsoft.com/office/officeart/2005/8/layout/cycle4"/>
    <dgm:cxn modelId="{89756805-968C-4BCD-B702-5C8A3502BDF0}" type="presParOf" srcId="{0FEA6EC0-C926-45D3-86E3-9E6E8E2CB702}" destId="{01FDC4BB-62B0-4A02-AB4D-F31BE6CEE2EF}" srcOrd="4" destOrd="0" presId="urn:microsoft.com/office/officeart/2005/8/layout/cycle4"/>
    <dgm:cxn modelId="{218D9FB2-4811-4627-8EEE-88B7E0403D55}" type="presParOf" srcId="{B76645C3-00D7-484E-9096-B9E1DEA03C7B}" destId="{F7B02EC9-0AB2-4A3B-BFA5-945EA4AF4E5E}" srcOrd="1" destOrd="0" presId="urn:microsoft.com/office/officeart/2005/8/layout/cycle4"/>
    <dgm:cxn modelId="{7780B6FD-2145-4472-897E-25A2FABAE8CE}" type="presParOf" srcId="{F7B02EC9-0AB2-4A3B-BFA5-945EA4AF4E5E}" destId="{ABA29196-412F-47A2-8BC7-E64BAE6D53C8}" srcOrd="0" destOrd="0" presId="urn:microsoft.com/office/officeart/2005/8/layout/cycle4"/>
    <dgm:cxn modelId="{C4AE1555-0217-4D63-A451-A413F9D8AD1C}" type="presParOf" srcId="{F7B02EC9-0AB2-4A3B-BFA5-945EA4AF4E5E}" destId="{73481661-57AE-47B0-BA18-FE5AAD8945F5}" srcOrd="1" destOrd="0" presId="urn:microsoft.com/office/officeart/2005/8/layout/cycle4"/>
    <dgm:cxn modelId="{6AF925FD-2243-4548-8CDA-CD1FC6421F19}" type="presParOf" srcId="{F7B02EC9-0AB2-4A3B-BFA5-945EA4AF4E5E}" destId="{038C5262-76B7-4947-998D-B5CF6C83968C}" srcOrd="2" destOrd="0" presId="urn:microsoft.com/office/officeart/2005/8/layout/cycle4"/>
    <dgm:cxn modelId="{7E054FB6-F9F3-4EAF-8229-9F2E7E6ADF3A}" type="presParOf" srcId="{F7B02EC9-0AB2-4A3B-BFA5-945EA4AF4E5E}" destId="{B3E1F3F1-58CA-4F77-AA00-6B097B51FE38}" srcOrd="3" destOrd="0" presId="urn:microsoft.com/office/officeart/2005/8/layout/cycle4"/>
    <dgm:cxn modelId="{49B9D07C-3B9F-4CF7-A296-E738D6C0DBE5}" type="presParOf" srcId="{F7B02EC9-0AB2-4A3B-BFA5-945EA4AF4E5E}" destId="{738A519C-3B3A-4455-86C6-804B7FDA5D46}" srcOrd="4" destOrd="0" presId="urn:microsoft.com/office/officeart/2005/8/layout/cycle4"/>
    <dgm:cxn modelId="{D47A33ED-961C-4BFA-AC3D-73E3F10A414D}" type="presParOf" srcId="{B76645C3-00D7-484E-9096-B9E1DEA03C7B}" destId="{334AE8E6-88C9-441F-986F-F5FA206872E7}" srcOrd="2" destOrd="0" presId="urn:microsoft.com/office/officeart/2005/8/layout/cycle4"/>
    <dgm:cxn modelId="{944520AA-6E0A-4F48-87E1-EABEF2089AEB}" type="presParOf" srcId="{B76645C3-00D7-484E-9096-B9E1DEA03C7B}" destId="{B19B6994-CA1A-45C8-B58E-D841087FB560}" srcOrd="3" destOrd="0" presId="urn:microsoft.com/office/officeart/2005/8/layout/cycle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81F54E-EAA3-43D9-A838-21A45CDCE6E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F01B73-A2E4-45EC-8020-2E229CE4B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406640" cy="2438400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 to the NIS: Initiatives and Progress of Implementation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7406640" cy="1447800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kumimoji="1" lang="en-US" altLang="ja-JP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Abul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Kalam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Azad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Principle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Secretary to the 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Prime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Minister</a:t>
            </a:r>
            <a:endParaRPr kumimoji="1" lang="en-US" altLang="ja-JP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8080" cy="868362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4400" b="1" dirty="0" smtClean="0"/>
              <a:t/>
            </a:r>
            <a:br>
              <a:rPr kumimoji="1" lang="en-US" altLang="ja-JP" sz="4400" b="1" dirty="0" smtClean="0"/>
            </a:br>
            <a:r>
              <a:rPr kumimoji="1" lang="en-US" altLang="ja-JP" sz="4400" b="1" dirty="0" smtClean="0"/>
              <a:t>Institutions of NIS</a:t>
            </a:r>
            <a:r>
              <a:rPr kumimoji="1" lang="ja-JP" altLang="en-US" sz="4400" b="1" smtClean="0"/>
              <a:t/>
            </a:r>
            <a:br>
              <a:rPr kumimoji="1" lang="ja-JP" altLang="en-US" sz="4400" b="1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6858000" cy="5486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ja-JP" sz="2400" b="1" dirty="0" smtClean="0">
                <a:solidFill>
                  <a:srgbClr val="C32319"/>
                </a:solidFill>
                <a:cs typeface="Calibri"/>
              </a:rPr>
              <a:t>State Institutions 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Executives and Public Administration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Parliament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Judiciary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Election Commission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Office of Attorney General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Public Service Commission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Office of Comptroller and Auditor General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Ombudsman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Anti-Corruption Commission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Local Government</a:t>
            </a:r>
          </a:p>
          <a:p>
            <a:pPr>
              <a:spcAft>
                <a:spcPts val="1200"/>
              </a:spcAft>
            </a:pPr>
            <a:endParaRPr lang="en-US" altLang="ja-JP" sz="1050" b="1" dirty="0" smtClean="0">
              <a:solidFill>
                <a:srgbClr val="C32319"/>
              </a:solidFill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b="1" dirty="0" smtClean="0"/>
              <a:t>       Institutions of NIS</a:t>
            </a:r>
            <a:r>
              <a:rPr kumimoji="1" lang="en-US" altLang="ja-JP" sz="2000" b="1" dirty="0" smtClean="0"/>
              <a:t>(cont.)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447800"/>
            <a:ext cx="4572000" cy="4800600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altLang="ja-JP" sz="2400" b="1" dirty="0" smtClean="0">
              <a:solidFill>
                <a:srgbClr val="C32319"/>
              </a:solidFill>
              <a:cs typeface="Calibri"/>
            </a:endParaRPr>
          </a:p>
          <a:p>
            <a:pPr>
              <a:spcAft>
                <a:spcPts val="1200"/>
              </a:spcAft>
            </a:pPr>
            <a:r>
              <a:rPr lang="en-US" altLang="ja-JP" sz="2400" b="1" dirty="0" smtClean="0">
                <a:solidFill>
                  <a:srgbClr val="C32319"/>
                </a:solidFill>
                <a:cs typeface="Calibri"/>
              </a:rPr>
              <a:t>  Non-State Institutions 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	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Political parties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Private sector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NGO / Civil Society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Educational Institutions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Media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Family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for Attaining Integrity</a:t>
            </a:r>
            <a:r>
              <a:rPr kumimoji="1" lang="ja-JP" altLang="en-US" sz="4400" b="1" smtClean="0">
                <a:solidFill>
                  <a:schemeClr val="bg1"/>
                </a:solidFill>
              </a:rPr>
              <a:t/>
            </a:r>
            <a:br>
              <a:rPr kumimoji="1" lang="ja-JP" altLang="en-US" sz="4400" b="1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4864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60000"/>
              </a:spcBef>
              <a:buNone/>
            </a:pPr>
            <a:endParaRPr lang="en-GB" sz="2800" b="1" dirty="0" smtClean="0"/>
          </a:p>
          <a:p>
            <a:pPr marL="342900" lvl="1" indent="-342900" algn="just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altLang="ja-JP" sz="2400" b="1" dirty="0" smtClean="0">
                <a:latin typeface="Calibri" pitchFamily="34" charset="0"/>
              </a:rPr>
              <a:t>Identification the contexts and challenges faced by different state and non-state institutions;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altLang="ja-JP" sz="2400" b="1" dirty="0" smtClean="0">
                <a:latin typeface="Calibri" pitchFamily="34" charset="0"/>
              </a:rPr>
              <a:t>Sets goals of the institutions to ensure integrity;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altLang="ja-JP" sz="2400" b="1" dirty="0" smtClean="0">
                <a:latin typeface="Calibri" pitchFamily="34" charset="0"/>
              </a:rPr>
              <a:t>Makes short, medium &amp; log-term recommendations for achieving the goals;</a:t>
            </a:r>
          </a:p>
          <a:p>
            <a:pPr marL="342900" lvl="1" indent="-342900" algn="just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altLang="ja-JP" sz="2400" b="1" dirty="0" smtClean="0">
                <a:latin typeface="Calibri" pitchFamily="34" charset="0"/>
              </a:rPr>
              <a:t>Suggests time-bound action plan for implementation of these recommendations</a:t>
            </a:r>
          </a:p>
          <a:p>
            <a:pPr marL="342900" lvl="1" indent="-342900" algn="just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altLang="ja-JP" sz="2400" b="1" dirty="0" smtClean="0">
                <a:latin typeface="Calibri" pitchFamily="34" charset="0"/>
              </a:rPr>
              <a:t>Short term - 1 year, medium term - 3 years, long term - 5 years.</a:t>
            </a:r>
            <a:endParaRPr lang="en-US" altLang="ja-JP" sz="2400" b="1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Executive Organ and Public Administration</a:t>
            </a:r>
            <a: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257800"/>
          </a:xfrm>
        </p:spPr>
        <p:txBody>
          <a:bodyPr>
            <a:normAutofit fontScale="70000" lnSpcReduction="20000"/>
          </a:bodyPr>
          <a:lstStyle/>
          <a:p>
            <a:pPr marL="342900" indent="-342900" algn="just" eaLnBrk="0" hangingPunct="0">
              <a:spcBef>
                <a:spcPct val="20000"/>
              </a:spcBef>
            </a:pPr>
            <a:r>
              <a:rPr lang="en-GB" sz="4000" b="1" dirty="0" smtClean="0">
                <a:solidFill>
                  <a:srgbClr val="C00000"/>
                </a:solidFill>
                <a:latin typeface="Calibri" pitchFamily="34" charset="0"/>
              </a:rPr>
              <a:t>Challenges: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GB" sz="3600" b="1" dirty="0" smtClean="0">
                <a:latin typeface="Calibri" pitchFamily="34" charset="0"/>
              </a:rPr>
              <a:t>Promulgation of a Civil Service Act;</a:t>
            </a:r>
            <a:endParaRPr lang="en-US" sz="3600" b="1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GB" sz="3600" b="1" dirty="0" smtClean="0">
                <a:latin typeface="Calibri" pitchFamily="34" charset="0"/>
              </a:rPr>
              <a:t>Increasing functional freedom of public services with accountability; </a:t>
            </a:r>
            <a:endParaRPr lang="en-US" sz="3600" b="1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GB" sz="3600" b="1" dirty="0" smtClean="0">
                <a:latin typeface="Calibri" pitchFamily="34" charset="0"/>
              </a:rPr>
              <a:t>Enhancing efficiency and effectiveness;</a:t>
            </a:r>
            <a:endParaRPr lang="en-US" sz="3600" b="1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GB" sz="3600" b="1" dirty="0" smtClean="0">
                <a:latin typeface="Calibri" pitchFamily="34" charset="0"/>
              </a:rPr>
              <a:t>Establishing links between promotion, transfer, pay and emoluments with  appraised performance;</a:t>
            </a:r>
            <a:endParaRPr lang="en-US" sz="3600" b="1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GB" sz="3600" b="1" dirty="0" smtClean="0">
                <a:latin typeface="Calibri" pitchFamily="34" charset="0"/>
              </a:rPr>
              <a:t>Introduction of a competitive pay and incentive structure;</a:t>
            </a:r>
            <a:endParaRPr lang="en-US" sz="3600" b="1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GB" sz="3600" b="1" dirty="0" smtClean="0">
                <a:latin typeface="Calibri" pitchFamily="34" charset="0"/>
              </a:rPr>
              <a:t>Overall reform by ensuring equitable opportunities for different cadre services; </a:t>
            </a:r>
            <a:endParaRPr lang="en-US" sz="3600" b="1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GB" sz="3600" b="1" dirty="0" smtClean="0">
                <a:latin typeface="Calibri" pitchFamily="34" charset="0"/>
              </a:rPr>
              <a:t>Building citizen-friendly enforcement agencies;</a:t>
            </a:r>
            <a:endParaRPr lang="en-US" sz="3600" b="1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GB" sz="3600" b="1" dirty="0" smtClean="0">
                <a:latin typeface="Calibri" pitchFamily="34" charset="0"/>
              </a:rPr>
              <a:t>Fair, neutral and visible decision-making.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Executive Organ and Public Administration (Cont.)</a:t>
            </a:r>
            <a: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257800"/>
          </a:xfrm>
        </p:spPr>
        <p:txBody>
          <a:bodyPr>
            <a:normAutofit fontScale="77500" lnSpcReduction="20000"/>
          </a:bodyPr>
          <a:lstStyle/>
          <a:p>
            <a:pPr marL="342900" indent="-342900" algn="just" eaLnBrk="0" hangingPunct="0">
              <a:spcBef>
                <a:spcPct val="20000"/>
              </a:spcBef>
            </a:pPr>
            <a:r>
              <a:rPr lang="en-GB" sz="4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Short-term Recommendations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q"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Making systemic arrangements for submission of asset statements;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q"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Proper enforcement of ‘Whistle Blowers’ Protection Act;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q"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Dealing with  grievances by operationalising the ‘Grievance Redress System’;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q"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Introduction of modern performance appraisal, incentive and emolument systems;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q"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Ensuring appointment of government officers and employees on a regular basis.</a:t>
            </a:r>
            <a:endParaRPr lang="en-GB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Executive Organ and Public Administration</a:t>
            </a:r>
            <a: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257800"/>
          </a:xfrm>
        </p:spPr>
        <p:txBody>
          <a:bodyPr>
            <a:normAutofit fontScale="55000" lnSpcReduction="20000"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Medium and Long term</a:t>
            </a:r>
            <a:r>
              <a:rPr lang="en-GB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Recommendations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(Cont.)</a:t>
            </a:r>
            <a:endParaRPr lang="en-GB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None/>
            </a:pPr>
            <a:endParaRPr lang="en-GB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Enactment of  Civil Service Act;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Establishment of an efficient, accountable, qualified and responsive executive organ by ensuring ‘career development’;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Providing in-service training for developing capacity;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Introduction of a competitive promotion system based on a combination of seniority, merit, efficiency and performance;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Expansion of e-governance system;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Framing a just pay-structure for the public servants with provisions for adjustments with cost of living.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q"/>
            </a:pPr>
            <a:endParaRPr lang="en-GB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95488" cy="5334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Major Recommendations of the NIS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(Cont.)</a:t>
            </a:r>
            <a:r>
              <a:rPr lang="en-US" sz="18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105400"/>
          </a:xfrm>
        </p:spPr>
        <p:txBody>
          <a:bodyPr>
            <a:normAutofit fontScale="55000" lnSpcReduction="20000"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sz="5100" dirty="0" smtClean="0">
                <a:latin typeface="Times New Roman" pitchFamily="18" charset="0"/>
                <a:cs typeface="Times New Roman" pitchFamily="18" charset="0"/>
              </a:rPr>
              <a:t>Enactment of  Civil Service Act;</a:t>
            </a: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sz="5100" dirty="0" smtClean="0">
                <a:latin typeface="Times New Roman" pitchFamily="18" charset="0"/>
                <a:cs typeface="Times New Roman" pitchFamily="18" charset="0"/>
              </a:rPr>
              <a:t>Making systemic arrangements for submission of asset statements; </a:t>
            </a: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sz="5100" dirty="0" smtClean="0">
                <a:latin typeface="Times New Roman" pitchFamily="18" charset="0"/>
                <a:cs typeface="Times New Roman" pitchFamily="18" charset="0"/>
              </a:rPr>
              <a:t>Operationalising the ‘Grievance Redress System’;</a:t>
            </a: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GB" sz="5100" dirty="0" smtClean="0">
                <a:latin typeface="Times New Roman" pitchFamily="18" charset="0"/>
                <a:cs typeface="Times New Roman" pitchFamily="18" charset="0"/>
              </a:rPr>
              <a:t>Introduction of modern performance appraisal, incentive and emolument systems;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5100" dirty="0" smtClean="0">
                <a:latin typeface="Times New Roman" pitchFamily="18" charset="0"/>
                <a:cs typeface="Times New Roman" pitchFamily="18" charset="0"/>
              </a:rPr>
              <a:t>Providing in-service training for developing capacity;</a:t>
            </a: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5100" dirty="0" smtClean="0">
                <a:latin typeface="Times New Roman" pitchFamily="18" charset="0"/>
                <a:cs typeface="Times New Roman" pitchFamily="18" charset="0"/>
              </a:rPr>
              <a:t>Expansion of e-governance system;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5100" dirty="0" smtClean="0">
                <a:latin typeface="Times New Roman" pitchFamily="18" charset="0"/>
                <a:cs typeface="Times New Roman" pitchFamily="18" charset="0"/>
              </a:rPr>
              <a:t>Framing a just pay-structure for the public servants with provisions for adjustments with cost of living. </a:t>
            </a:r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924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Executive Organ and Public Administration</a:t>
            </a:r>
            <a: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Action Plan</a:t>
            </a:r>
            <a:endParaRPr lang="en-US" sz="3600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219200"/>
          <a:ext cx="779145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752600"/>
                <a:gridCol w="1905000"/>
                <a:gridCol w="762000"/>
                <a:gridCol w="1524000"/>
                <a:gridCol w="146685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Interventions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Performance Indicator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Time-frame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Responsibility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Supported by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Enactment of Civil Service Act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Civil Service law enacted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Medium term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Public Administration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Legislative and Parliamentary Affairs Division</a:t>
                      </a: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Formulation of Career Plan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Career Plan formulated; transparency established and fairness ensured in promotion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Medium term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Public Administration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Cabinet Division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Introduction of participatory appraisal system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Newly formulated system followed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 term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Public Administration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other Ministries/ Divisions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Regular submission of income and asset statements to specified authorities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Statements submitted on a regular basis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 term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Public Administration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other Ministries/ Divisions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Better pay and facilities for officers and employees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Establishment of permanent Pay and Service Commission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 term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Finance Division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Cabinet Division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924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Executive Organ and Public Administration</a:t>
            </a:r>
            <a: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7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Action Plan</a:t>
            </a:r>
            <a:endParaRPr lang="en-US" sz="3600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990601"/>
          <a:ext cx="7791450" cy="583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752600"/>
                <a:gridCol w="1905000"/>
                <a:gridCol w="762000"/>
                <a:gridCol w="1524000"/>
                <a:gridCol w="1466850"/>
              </a:tblGrid>
              <a:tr h="507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Interventions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Performance Indicator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Time-frame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Responsibility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Supported by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111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Establishment of ICT for introduction of e-governance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ICT introduced and used in all Min/Div; (b) volume and quality of services increased and improved by ICT use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 term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Information and Communication Technology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Cabinet Division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66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Introduction of Complaint Management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Each public office has a ‘GRS focal point’ and is publicly known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 term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Cabinet Division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other Ministries/ Divisions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4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Clustering of Ministries/ Divisions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Min/Div divided in clusters, gazette notified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 term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Public Administration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Cabinet Div; All Min/Div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66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Enactment of Whistle Blowers’ (Protection)  Act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Whistle Blowers’ (Protection)  Act, 2011; enforced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Implemented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Legislative and Parliamentary Affairs Division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Cabinet Division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66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Establishment of separate agency for investigation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Law published in the official Gazette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 term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Home Affairs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Legislative and Parliamentary Affairs Division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888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Modernisation of land management and implementation  of Land Use Plan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Digitised land management system established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Medium term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Land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Public Administration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888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Strict handling of marketing of adulterated food, medicine  and goods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Adulteration Act enforced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 term/ continuously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BSTI, Ministry of Industries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Ministry of Home Affairs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457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Major Recommendations of the NIS </a:t>
            </a:r>
            <a: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181600"/>
          </a:xfr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Capacity development of the ACC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ensuring independence of ACC;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Ensuring neutrality and enhancing accountability of the Commission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Raising awareness among government organisations, businesses, civil society and media on corruption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Capacity Development of the elected representatives, officers and employees of LGs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of ‘Local Government Service’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Protecting consumers’ rights;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7498080" cy="15240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400" b="1" dirty="0" smtClean="0"/>
              <a:t>What is </a:t>
            </a:r>
            <a:r>
              <a:rPr lang="en-US" altLang="ja-JP" sz="4400" b="1" dirty="0" smtClean="0"/>
              <a:t>NIS?</a:t>
            </a:r>
            <a:r>
              <a:rPr kumimoji="1" lang="ja-JP" altLang="en-US" sz="4400" b="1" smtClean="0"/>
              <a:t/>
            </a:r>
            <a:br>
              <a:rPr kumimoji="1" lang="ja-JP" altLang="en-US" sz="4400" b="1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14600"/>
            <a:ext cx="7498080" cy="2286000"/>
          </a:xfrm>
        </p:spPr>
        <p:txBody>
          <a:bodyPr/>
          <a:lstStyle/>
          <a:p>
            <a:pPr algn="just">
              <a:buNone/>
            </a:pPr>
            <a:r>
              <a:rPr lang="en-US" altLang="ja-JP" dirty="0" smtClean="0">
                <a:cs typeface="Calibri"/>
              </a:rPr>
              <a:t>  A national strategy document for promoting good governance through promotion of integrity and prevention of corruption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457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Major Recommendations of the NIS </a:t>
            </a:r>
            <a: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638800"/>
          </a:xfr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Promotion of enhanced transparency in NGO functioning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Avoidance of duplication and overlap in the interventions of the Government and NGOs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Encouraging and supporting the children and youths participating in voluntary, patriotic and welfare  activities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Promotion of Ethics in academic education;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Strengthening Press Council;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Promotion of integrity in the media;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Proper implementation of the Right to Information Act;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022592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Implementation Arrangement 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9436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Arrangement in Section Four:</a:t>
            </a:r>
          </a:p>
          <a:p>
            <a:pPr marL="45720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Brief and flexible arrangement</a:t>
            </a:r>
          </a:p>
          <a:p>
            <a:pPr marL="45720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Self initiative considering high importance of integrity</a:t>
            </a:r>
          </a:p>
          <a:p>
            <a:pPr marL="45720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Coordinated by the executive </a:t>
            </a:r>
          </a:p>
          <a:p>
            <a:pPr marL="457200" indent="-457200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Approach: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Development of administrative system and process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Development skills of officials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Regulatory and administrative reforms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Monitoring and evaluation 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Award for the best practitioners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022592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Implementation Arrangement 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943600"/>
          </a:xfrm>
        </p:spPr>
        <p:txBody>
          <a:bodyPr>
            <a:noAutofit/>
          </a:bodyPr>
          <a:lstStyle/>
          <a:p>
            <a:pPr marL="457200" indent="-457200" eaLnBrk="0" hangingPunc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Institutional Arrangements</a:t>
            </a:r>
          </a:p>
          <a:p>
            <a:pPr marL="457200" indent="-457200" eaLnBrk="0" hangingPunc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Central Level: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National Integrity Advisory  Council;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Executive Committee of the Council;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National Integrity Implementation Unit (NIIU – Cabinet Division);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Ministry Level: 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Ethics Committee at every Ministry/Division and Institutions;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Focal Point for every Ethics Committee;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NGO and Private Sector: NOGAB and M/O Commerce (Preparation of Guideline)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022592" cy="5334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Ethics Committee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943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Headed by the Secretary in Ministry/Division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 /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man in NIS Institutions;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Heads of extension departments members;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Member Secretary is the ‘focal point’;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Ethics Committee: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Identification of challenges of promotion of integrity and good governance;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Prepare time-bound work-plan to overcome challenges;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Fixing responsibilities for implementation of the work-plan;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Monitoring implementation of work-plan;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Reporting to the NIIU on progress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022592" cy="5334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Ethics Committee (work plan)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914400"/>
          <a:ext cx="802005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022592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943600"/>
          </a:xfrm>
        </p:spPr>
        <p:txBody>
          <a:bodyPr>
            <a:noAutofit/>
          </a:bodyPr>
          <a:lstStyle/>
          <a:p>
            <a:pPr eaLnBrk="0" hangingPunct="0"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Dissemination of the NIS</a:t>
            </a:r>
          </a:p>
          <a:p>
            <a:pPr eaLnBrk="0" hangingPunct="0"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Ethics Committees are functioning  </a:t>
            </a:r>
          </a:p>
          <a:p>
            <a:pPr eaLnBrk="0" hangingPunct="0"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Ministries/Divisions prepared work-plans </a:t>
            </a:r>
          </a:p>
          <a:p>
            <a:pPr eaLnBrk="0" hangingPunct="0"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Focus on RTI, E-governance, GRS increased</a:t>
            </a:r>
          </a:p>
          <a:p>
            <a:pPr eaLnBrk="0" hangingPunct="0"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Training and capacity development initiatives increased </a:t>
            </a:r>
          </a:p>
          <a:p>
            <a:pPr eaLnBrk="0" hangingPunct="0"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Annual Performance Management System introduced  </a:t>
            </a:r>
          </a:p>
          <a:p>
            <a:pPr eaLnBrk="0" hangingPunct="0"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Sub-committee formed in priority areas </a:t>
            </a:r>
          </a:p>
          <a:p>
            <a:pPr eaLnBrk="0" hangingPunct="0">
              <a:buFontTx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NIS Support Project started with technical assistance from JICA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1" y="762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Progress of NIS Implementation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022592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943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Constitutional responsibility of the state to promote good governance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of the contemporary issues that affect governance are included</a:t>
            </a:r>
            <a:endParaRPr lang="bn-BD" dirty="0" smtClean="0">
              <a:latin typeface="Times New Roman" pitchFamily="18" charset="0"/>
              <a:cs typeface="Nikosh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Reformative, not revolutionary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Reflection of a positive intention of the Government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Bringing the good governance agenda in the front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demand for good governance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1" y="762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Potentials of the NIS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022592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943600"/>
          </a:xfrm>
        </p:spPr>
        <p:txBody>
          <a:bodyPr>
            <a:noAutofit/>
          </a:bodyPr>
          <a:lstStyle/>
          <a:p>
            <a:pPr marL="182880" indent="-18288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Integrity as a thought-provoking and critical issue of governance among officials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Involve officials in creative activities on integrity and governance (exercise, souvenir, cultural and literary activities etc.)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Introduce successful initiatives and legendary personalities on integrity and honesty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Encourage leadership development, self-initiatives and innovation for good governance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Feedback and recommendations to NIIU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1" y="76200"/>
            <a:ext cx="7543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US" sz="3200" b="1" dirty="0" smtClean="0">
                <a:solidFill>
                  <a:schemeClr val="tx2"/>
                </a:solidFill>
              </a:rPr>
              <a:t>Possible initiatives of the Ministries</a:t>
            </a:r>
          </a:p>
          <a:p>
            <a:pPr lvl="0" algn="ctr" eaLnBrk="0" hangingPunct="0"/>
            <a:endParaRPr lang="en-US" sz="36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022592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943600"/>
          </a:xfrm>
        </p:spPr>
        <p:txBody>
          <a:bodyPr>
            <a:noAutofit/>
          </a:bodyPr>
          <a:lstStyle/>
          <a:p>
            <a:pPr marL="342900" lvl="0" indent="-342900" defTabSz="457200">
              <a:spcBef>
                <a:spcPct val="2000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kumimoji="1"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Involving citizens and stakeholders</a:t>
            </a:r>
          </a:p>
          <a:p>
            <a:pPr marL="342900" lvl="0" indent="-342900" defTabSz="457200">
              <a:spcBef>
                <a:spcPct val="2000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Effective coordination among institutions for synergy</a:t>
            </a:r>
          </a:p>
          <a:p>
            <a:pPr marL="342900" lvl="0" indent="-342900" defTabSz="457200">
              <a:spcBef>
                <a:spcPct val="2000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Focused activities within the watch-dog institutions </a:t>
            </a:r>
          </a:p>
          <a:p>
            <a:pPr marL="342900" lvl="0" indent="-342900" defTabSz="457200">
              <a:spcBef>
                <a:spcPct val="2000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kumimoji="1"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Promoting good practices</a:t>
            </a:r>
          </a:p>
          <a:p>
            <a:pPr marL="342900" lvl="0" indent="-342900" defTabSz="457200">
              <a:spcBef>
                <a:spcPct val="2000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Prioritizing service delivery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1" y="762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800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Way Forward</a:t>
            </a:r>
            <a:endParaRPr lang="en-US" sz="8000" b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022592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9718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US" sz="7200" b="1" dirty="0" smtClean="0">
                <a:solidFill>
                  <a:schemeClr val="tx2"/>
                </a:solidFill>
              </a:rPr>
              <a:t>Thank You</a:t>
            </a:r>
            <a:endParaRPr lang="en-US" sz="72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Vision, Mission of the 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i="1" dirty="0" smtClean="0">
                <a:solidFill>
                  <a:srgbClr val="C00000"/>
                </a:solidFill>
              </a:rPr>
              <a:t>Vision</a:t>
            </a:r>
            <a:r>
              <a:rPr lang="en-GB" b="1" dirty="0" smtClean="0">
                <a:solidFill>
                  <a:srgbClr val="C00000"/>
                </a:solidFill>
              </a:rPr>
              <a:t>: </a:t>
            </a:r>
          </a:p>
          <a:p>
            <a:pPr lvl="1" algn="just"/>
            <a:r>
              <a:rPr lang="en-GB" b="1" dirty="0" smtClean="0"/>
              <a:t>A happy and prosperous </a:t>
            </a:r>
            <a:r>
              <a:rPr lang="en-GB" b="1" i="1" smtClean="0"/>
              <a:t>Golden Bengal</a:t>
            </a:r>
          </a:p>
          <a:p>
            <a:pPr lvl="1" algn="just">
              <a:buNone/>
            </a:pPr>
            <a:endParaRPr lang="en-GB" b="1" i="1" dirty="0" smtClean="0"/>
          </a:p>
          <a:p>
            <a:pPr algn="just"/>
            <a:r>
              <a:rPr lang="en-GB" b="1" i="1" dirty="0" smtClean="0">
                <a:solidFill>
                  <a:srgbClr val="C00000"/>
                </a:solidFill>
              </a:rPr>
              <a:t>Mission</a:t>
            </a:r>
            <a:r>
              <a:rPr lang="en-GB" b="1" dirty="0" smtClean="0">
                <a:solidFill>
                  <a:srgbClr val="C00000"/>
                </a:solidFill>
              </a:rPr>
              <a:t>: </a:t>
            </a:r>
          </a:p>
          <a:p>
            <a:pPr lvl="1" algn="just"/>
            <a:r>
              <a:rPr lang="en-GB" b="1" dirty="0" smtClean="0"/>
              <a:t>Establishment of good governance in state and society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None/>
              <a:defRPr/>
            </a:pPr>
            <a:r>
              <a:rPr lang="en-GB" kern="0" dirty="0" smtClean="0"/>
              <a:t>Establishment </a:t>
            </a:r>
            <a:r>
              <a:rPr lang="en-GB" kern="0" dirty="0" smtClean="0"/>
              <a:t>of a transparent executive organ of the State, which is responsive to the demands and needs of people.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kern="0" dirty="0" smtClean="0">
                <a:solidFill>
                  <a:srgbClr val="C00000"/>
                </a:solidFill>
              </a:rPr>
              <a:t>Goal: </a:t>
            </a:r>
            <a:br>
              <a:rPr lang="en-GB" sz="4400" b="1" kern="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990600"/>
          </a:xfrm>
        </p:spPr>
        <p:txBody>
          <a:bodyPr/>
          <a:lstStyle/>
          <a:p>
            <a:r>
              <a:rPr kumimoji="1" lang="en-US" altLang="ja-JP" sz="4400" b="1" dirty="0" smtClean="0"/>
              <a:t>Concept</a:t>
            </a:r>
            <a:r>
              <a:rPr kumimoji="1" lang="en-US" altLang="ja-JP" sz="4800" b="1" dirty="0" smtClean="0"/>
              <a:t> of </a:t>
            </a:r>
            <a:r>
              <a:rPr kumimoji="1" lang="en-US" altLang="ja-JP" sz="4400" b="1" dirty="0" smtClean="0"/>
              <a:t>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>
            <a:normAutofit fontScale="92500" lnSpcReduction="10000"/>
          </a:bodyPr>
          <a:lstStyle/>
          <a:p>
            <a:pPr marL="0" indent="-431800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GB" sz="2800" b="1" dirty="0" smtClean="0">
                <a:cs typeface="Times New Roman" pitchFamily="18" charset="0"/>
              </a:rPr>
              <a:t>Synonyms of integrity:</a:t>
            </a:r>
          </a:p>
          <a:p>
            <a:pPr lvl="1" indent="-431800" algn="just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</a:rPr>
              <a:t>     honesty, probity, rectitude, ethics, morals, righteousness, morality, honor, good character, principles, virtue, decency, fairness, scrupulousness, sincerity, truthfulness, trustworthiness  </a:t>
            </a:r>
            <a:endParaRPr lang="en-GB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-431800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GB" b="1" dirty="0" smtClean="0">
                <a:cs typeface="Times New Roman" pitchFamily="18" charset="0"/>
              </a:rPr>
              <a:t>Integrity in this document means:</a:t>
            </a:r>
          </a:p>
          <a:p>
            <a:pPr marL="514350" indent="-288925" algn="just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GB" b="1" dirty="0" smtClean="0"/>
              <a:t>behavioural excellence influenced by morality and honesty; </a:t>
            </a:r>
          </a:p>
          <a:p>
            <a:pPr marL="514350" indent="-288925" algn="just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en-GB" b="1" dirty="0" smtClean="0"/>
              <a:t>                              and </a:t>
            </a:r>
          </a:p>
          <a:p>
            <a:pPr marL="514350" indent="-288925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GB" b="1" dirty="0" smtClean="0"/>
              <a:t>adherence to time-tested norms, values, customs and principles of a society;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Previous Measures towards Integrity </a:t>
            </a:r>
            <a:endParaRPr kumimoji="1" lang="ja-JP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8160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2400" b="1" dirty="0" smtClean="0"/>
              <a:t>Spirit of the Constitution: A just and righteous society;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b="1" dirty="0" smtClean="0"/>
              <a:t>Combating corruption has been a continuous effort. For example: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Penal Code, 1860;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Prevention of Corruption Act, 1947;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Government Servant (Conduct) Rules, 1979;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Government Servant (Discipline &amp; Appeal) Rules, 1985;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Reorganization of the ACC, 2004;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Public Procurement Act/ Rules, 2006/2008; 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Right to Information Act, 2009; 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Whistle-blowers’ Protection Act, 2011;</a:t>
            </a:r>
          </a:p>
          <a:p>
            <a:pPr marL="548640" lvl="1" indent="-182880" eaLnBrk="0" hangingPunct="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en-US" altLang="ja-JP" sz="2400" b="1" dirty="0" smtClean="0">
                <a:latin typeface="Calibri" pitchFamily="34" charset="0"/>
              </a:rPr>
              <a:t>Prevention of Money Laundering Act, 2012.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Rationale for Adopting NIS</a:t>
            </a:r>
            <a:r>
              <a:rPr lang="en-US" sz="44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pPr marL="547688" indent="-411163" algn="just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Need for coordination among different regulatory measures and interventions; </a:t>
            </a:r>
          </a:p>
          <a:p>
            <a:pPr marL="547688" indent="-411163" algn="just"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Development interventions of Government and NGOs have grown extensively;</a:t>
            </a:r>
          </a:p>
          <a:p>
            <a:pPr marL="547688" indent="-411163" algn="just"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Corruption identified as a major concern in Government Policy documents:</a:t>
            </a:r>
          </a:p>
          <a:p>
            <a:pPr marL="1004888" lvl="1" indent="-41116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6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Sixth Five Year Plan 2011-15</a:t>
            </a:r>
          </a:p>
          <a:p>
            <a:pPr marL="1004888" lvl="1" indent="-41116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6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Perspective Plan of Bangladesh 2010-21</a:t>
            </a:r>
          </a:p>
          <a:p>
            <a:pPr marL="547688" indent="-411163" algn="just"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United Nations Convention Against Corruption (UNCAC) requires formulation of a Strategy to fight corruption.</a:t>
            </a:r>
            <a:endParaRPr lang="en-US" altLang="ja-JP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i="1" dirty="0" smtClean="0"/>
              <a:t>Article 5. Preventive anti-corruption policies and practices</a:t>
            </a:r>
            <a:r>
              <a:rPr lang="en-US" sz="44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pic>
        <p:nvPicPr>
          <p:cNvPr id="4" name="Picture 2" descr="C:\Users\user\Dropbox\NIS\JICA new project\Training Academies\UNCA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2895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191000" y="1295400"/>
            <a:ext cx="495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pPr algn="just">
              <a:buFont typeface="Arial" charset="0"/>
              <a:buAutoNum type="arabicPeriod"/>
            </a:pPr>
            <a:r>
              <a:rPr lang="en-US" b="1" dirty="0" smtClean="0"/>
              <a:t> Each State Party shall, in accordance with the fundamental principles of its legal system, develop and implement or maintain effective, coordinated anti-corruption policies that promote the participation of society	and reflect the</a:t>
            </a:r>
            <a:br>
              <a:rPr lang="en-US" b="1" dirty="0" smtClean="0"/>
            </a:br>
            <a:r>
              <a:rPr lang="en-US" b="1" dirty="0" smtClean="0"/>
              <a:t>principles of the rule of law, proper management of public affairs and public property, integrity, transparency and accountability.</a:t>
            </a:r>
          </a:p>
          <a:p>
            <a:endParaRPr lang="en-US" b="1" dirty="0" smtClean="0"/>
          </a:p>
          <a:p>
            <a:r>
              <a:rPr lang="en-US" b="1" dirty="0" smtClean="0"/>
              <a:t>2. Each State Party shall endeavor to establish and promote effective practices aimed at the prevention of corruption.</a:t>
            </a:r>
            <a:br>
              <a:rPr lang="en-US" b="1" dirty="0" smtClean="0"/>
            </a:br>
            <a:endParaRPr lang="en-US" b="1" dirty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NIS Framework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dirty="0"/>
          </a:p>
        </p:txBody>
      </p:sp>
      <p:pic>
        <p:nvPicPr>
          <p:cNvPr id="6" name="Content Placeholder 3" descr="http://images.slideplayer.com/26/8831000/slides/slide_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1620</Words>
  <Application>Microsoft Office PowerPoint</Application>
  <PresentationFormat>On-screen Show (4:3)</PresentationFormat>
  <Paragraphs>292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Introduction to the NIS: Initiatives and Progress of Implementation</vt:lpstr>
      <vt:lpstr>What is NIS? </vt:lpstr>
      <vt:lpstr>Vision, Mission of the NIS</vt:lpstr>
      <vt:lpstr>Goal:  </vt:lpstr>
      <vt:lpstr>Concept of Integrity</vt:lpstr>
      <vt:lpstr>Previous Measures towards Integrity </vt:lpstr>
      <vt:lpstr>Rationale for Adopting NIS </vt:lpstr>
      <vt:lpstr>Article 5. Preventive anti-corruption policies and practices </vt:lpstr>
      <vt:lpstr>NIS Framework </vt:lpstr>
      <vt:lpstr> Institutions of NIS </vt:lpstr>
      <vt:lpstr>       Institutions of NIS(cont.)</vt:lpstr>
      <vt:lpstr>Strategy for Attaining Integrity </vt:lpstr>
      <vt:lpstr>Executive Organ and Public Administration </vt:lpstr>
      <vt:lpstr>Executive Organ and Public Administration (Cont.) </vt:lpstr>
      <vt:lpstr>Executive Organ and Public Administration </vt:lpstr>
      <vt:lpstr>  Major Recommendations of the NIS (Cont.)  </vt:lpstr>
      <vt:lpstr>Executive Organ and Public Administration Action Plan</vt:lpstr>
      <vt:lpstr>Executive Organ and Public Administration Action Plan</vt:lpstr>
      <vt:lpstr>  Major Recommendations of the NIS  </vt:lpstr>
      <vt:lpstr>  Major Recommendations of the NIS  </vt:lpstr>
      <vt:lpstr>  Implementation Arrangement  </vt:lpstr>
      <vt:lpstr>  Implementation Arrangement  </vt:lpstr>
      <vt:lpstr>  Ethics Committee  </vt:lpstr>
      <vt:lpstr>  Ethics Committee (work plan)  </vt:lpstr>
      <vt:lpstr>     </vt:lpstr>
      <vt:lpstr>     </vt:lpstr>
      <vt:lpstr>     </vt:lpstr>
      <vt:lpstr>     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NIS: Initiatives and Progress of Implementation</dc:title>
  <dc:creator>Kabir</dc:creator>
  <cp:lastModifiedBy>DELL</cp:lastModifiedBy>
  <cp:revision>42</cp:revision>
  <dcterms:created xsi:type="dcterms:W3CDTF">2016-04-19T05:51:36Z</dcterms:created>
  <dcterms:modified xsi:type="dcterms:W3CDTF">2016-04-30T02:35:56Z</dcterms:modified>
</cp:coreProperties>
</file>